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tags/tag6.xml" ContentType="application/vnd.openxmlformats-officedocument.presentationml.tags+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26" r:id="rId2"/>
    <p:sldMasterId id="2147484975" r:id="rId3"/>
    <p:sldMasterId id="2147483660" r:id="rId4"/>
  </p:sldMasterIdLst>
  <p:notesMasterIdLst>
    <p:notesMasterId r:id="rId16"/>
  </p:notesMasterIdLst>
  <p:sldIdLst>
    <p:sldId id="2076137194" r:id="rId5"/>
    <p:sldId id="2076137200" r:id="rId6"/>
    <p:sldId id="2076137192" r:id="rId7"/>
    <p:sldId id="2076137193" r:id="rId8"/>
    <p:sldId id="2076137191" r:id="rId9"/>
    <p:sldId id="2076137196" r:id="rId10"/>
    <p:sldId id="2076137197" r:id="rId11"/>
    <p:sldId id="2076137198" r:id="rId12"/>
    <p:sldId id="2076137199" r:id="rId13"/>
    <p:sldId id="2076137201" r:id="rId14"/>
    <p:sldId id="207613721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diagrams/_rels/data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E98D9-48D7-461A-89B6-2482F9579827}"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42E05EB9-E906-40A1-BCA2-E30E5907E606}">
      <dgm:prSet phldrT="[Text]"/>
      <dgm:spPr>
        <a:solidFill>
          <a:schemeClr val="accent1"/>
        </a:solidFill>
        <a:ln>
          <a:noFill/>
        </a:ln>
      </dgm:spPr>
      <dgm:t>
        <a:bodyPr/>
        <a:lstStyle/>
        <a:p>
          <a:pPr>
            <a:lnSpc>
              <a:spcPct val="100000"/>
            </a:lnSpc>
          </a:pPr>
          <a:r>
            <a:rPr lang="en-US" b="1">
              <a:solidFill>
                <a:schemeClr val="bg1"/>
              </a:solidFill>
            </a:rPr>
            <a:t>Enterprise-scale Architecture</a:t>
          </a:r>
          <a:r>
            <a:rPr lang="en-US">
              <a:solidFill>
                <a:schemeClr val="bg1"/>
              </a:solidFill>
            </a:rPr>
            <a:t>:</a:t>
          </a:r>
        </a:p>
      </dgm:t>
    </dgm:pt>
    <dgm:pt modelId="{AA30F936-FCDD-4282-938D-EE21D20091E4}" type="parTrans" cxnId="{AC8792F8-C4BE-4F68-8CCD-22539139BBCC}">
      <dgm:prSet/>
      <dgm:spPr/>
      <dgm:t>
        <a:bodyPr/>
        <a:lstStyle/>
        <a:p>
          <a:endParaRPr lang="en-US"/>
        </a:p>
      </dgm:t>
    </dgm:pt>
    <dgm:pt modelId="{56B26837-6EC1-4D3B-97BD-F5CA8EEFDCC3}" type="sibTrans" cxnId="{AC8792F8-C4BE-4F68-8CCD-22539139BBCC}">
      <dgm:prSet/>
      <dgm:spPr/>
      <dgm:t>
        <a:bodyPr/>
        <a:lstStyle/>
        <a:p>
          <a:endParaRPr lang="en-US"/>
        </a:p>
      </dgm:t>
    </dgm:pt>
    <dgm:pt modelId="{F8523018-4EC1-45F0-8E0A-8E2516A85CFA}">
      <dgm:prSet/>
      <dgm:spPr>
        <a:solidFill>
          <a:schemeClr val="bg2">
            <a:alpha val="90000"/>
          </a:schemeClr>
        </a:solidFill>
        <a:ln>
          <a:noFill/>
        </a:ln>
      </dgm:spPr>
      <dgm:t>
        <a:bodyPr/>
        <a:lstStyle/>
        <a:p>
          <a:pPr>
            <a:lnSpc>
              <a:spcPct val="100000"/>
            </a:lnSpc>
          </a:pPr>
          <a:r>
            <a:rPr lang="en-US" b="1"/>
            <a:t>Enterprise-scale design principles</a:t>
          </a:r>
          <a:r>
            <a:rPr lang="en-US"/>
            <a:t>: Principles to help/guide you customize the design.</a:t>
          </a:r>
        </a:p>
      </dgm:t>
    </dgm:pt>
    <dgm:pt modelId="{F9267A58-F8DE-4D9A-A9FA-3F0A1083F12F}" type="parTrans" cxnId="{B5102029-8307-4D04-8613-D83DE38C3FE5}">
      <dgm:prSet/>
      <dgm:spPr/>
      <dgm:t>
        <a:bodyPr/>
        <a:lstStyle/>
        <a:p>
          <a:endParaRPr lang="en-US"/>
        </a:p>
      </dgm:t>
    </dgm:pt>
    <dgm:pt modelId="{7FAAC018-8A5A-452F-A188-5DFBA236D6C8}" type="sibTrans" cxnId="{B5102029-8307-4D04-8613-D83DE38C3FE5}">
      <dgm:prSet/>
      <dgm:spPr/>
      <dgm:t>
        <a:bodyPr/>
        <a:lstStyle/>
        <a:p>
          <a:endParaRPr lang="en-US"/>
        </a:p>
      </dgm:t>
    </dgm:pt>
    <dgm:pt modelId="{219B74A6-6FC6-49B5-9E98-08FABA8EB761}">
      <dgm:prSet/>
      <dgm:spPr>
        <a:solidFill>
          <a:schemeClr val="bg2">
            <a:alpha val="90000"/>
          </a:schemeClr>
        </a:solidFill>
        <a:ln>
          <a:noFill/>
        </a:ln>
      </dgm:spPr>
      <dgm:t>
        <a:bodyPr/>
        <a:lstStyle/>
        <a:p>
          <a:pPr>
            <a:lnSpc>
              <a:spcPct val="100000"/>
            </a:lnSpc>
          </a:pPr>
          <a:r>
            <a:rPr lang="en-US" b="1"/>
            <a:t>Enterprise-scale design guidelines</a:t>
          </a:r>
          <a:r>
            <a:rPr lang="en-US"/>
            <a:t>: Guidelines (decisions and recommendations) for the 8 components of the enterprise-scale architecture</a:t>
          </a:r>
        </a:p>
      </dgm:t>
    </dgm:pt>
    <dgm:pt modelId="{B389F819-09CA-4302-A8AA-6DFEADE9A7FB}" type="parTrans" cxnId="{AB474148-5F3A-448B-A642-6A2960697880}">
      <dgm:prSet/>
      <dgm:spPr/>
      <dgm:t>
        <a:bodyPr/>
        <a:lstStyle/>
        <a:p>
          <a:endParaRPr lang="en-US"/>
        </a:p>
      </dgm:t>
    </dgm:pt>
    <dgm:pt modelId="{8146047A-28AF-4C4C-9140-176436BA28FB}" type="sibTrans" cxnId="{AB474148-5F3A-448B-A642-6A2960697880}">
      <dgm:prSet/>
      <dgm:spPr/>
      <dgm:t>
        <a:bodyPr/>
        <a:lstStyle/>
        <a:p>
          <a:endParaRPr lang="en-US"/>
        </a:p>
      </dgm:t>
    </dgm:pt>
    <dgm:pt modelId="{7958105F-F96F-4564-AAEF-186770CCB265}">
      <dgm:prSet/>
      <dgm:spPr>
        <a:solidFill>
          <a:schemeClr val="bg2">
            <a:alpha val="90000"/>
          </a:schemeClr>
        </a:solidFill>
        <a:ln>
          <a:noFill/>
        </a:ln>
      </dgm:spPr>
      <dgm:t>
        <a:bodyPr/>
        <a:lstStyle/>
        <a:p>
          <a:pPr>
            <a:lnSpc>
              <a:spcPct val="100000"/>
            </a:lnSpc>
          </a:pPr>
          <a:r>
            <a:rPr lang="en-US" b="1"/>
            <a:t>Enterprise-scale Implementation guide</a:t>
          </a:r>
          <a:r>
            <a:rPr lang="en-US"/>
            <a:t>: The way you create those things using reference implementation in GitHub and the deployment pipeline</a:t>
          </a:r>
        </a:p>
      </dgm:t>
    </dgm:pt>
    <dgm:pt modelId="{7584A977-1887-46FA-BC0A-0DFD6AA880BE}" type="parTrans" cxnId="{4EAF5057-DDD6-4F70-B9E2-0EBB43F8E9D7}">
      <dgm:prSet/>
      <dgm:spPr/>
      <dgm:t>
        <a:bodyPr/>
        <a:lstStyle/>
        <a:p>
          <a:endParaRPr lang="en-US"/>
        </a:p>
      </dgm:t>
    </dgm:pt>
    <dgm:pt modelId="{3994C798-E242-43AD-805E-79C6277F264E}" type="sibTrans" cxnId="{4EAF5057-DDD6-4F70-B9E2-0EBB43F8E9D7}">
      <dgm:prSet/>
      <dgm:spPr/>
      <dgm:t>
        <a:bodyPr/>
        <a:lstStyle/>
        <a:p>
          <a:endParaRPr lang="en-US"/>
        </a:p>
      </dgm:t>
    </dgm:pt>
    <dgm:pt modelId="{A19ACD6D-ED58-4056-A7E7-33A3BB3881F4}">
      <dgm:prSet/>
      <dgm:spPr>
        <a:solidFill>
          <a:schemeClr val="accent1"/>
        </a:solidFill>
        <a:ln>
          <a:noFill/>
        </a:ln>
      </dgm:spPr>
      <dgm:t>
        <a:bodyPr/>
        <a:lstStyle/>
        <a:p>
          <a:pPr>
            <a:lnSpc>
              <a:spcPct val="100000"/>
            </a:lnSpc>
          </a:pPr>
          <a:r>
            <a:rPr lang="en-US" b="1">
              <a:solidFill>
                <a:schemeClr val="bg1"/>
              </a:solidFill>
            </a:rPr>
            <a:t>Enterprise-scale Reference Implementation</a:t>
          </a:r>
          <a:r>
            <a:rPr lang="en-US">
              <a:solidFill>
                <a:schemeClr val="bg1"/>
              </a:solidFill>
            </a:rPr>
            <a:t>: </a:t>
          </a:r>
        </a:p>
      </dgm:t>
    </dgm:pt>
    <dgm:pt modelId="{8A3D4870-D41F-4C80-B212-552349098C8B}" type="parTrans" cxnId="{36F2EC4A-51F8-4695-B286-FF1CE7ADE483}">
      <dgm:prSet/>
      <dgm:spPr/>
      <dgm:t>
        <a:bodyPr/>
        <a:lstStyle/>
        <a:p>
          <a:endParaRPr lang="en-US"/>
        </a:p>
      </dgm:t>
    </dgm:pt>
    <dgm:pt modelId="{E3B79336-4AF5-4EC1-91C3-378AFAEC4856}" type="sibTrans" cxnId="{36F2EC4A-51F8-4695-B286-FF1CE7ADE483}">
      <dgm:prSet/>
      <dgm:spPr/>
      <dgm:t>
        <a:bodyPr/>
        <a:lstStyle/>
        <a:p>
          <a:endParaRPr lang="en-US"/>
        </a:p>
      </dgm:t>
    </dgm:pt>
    <dgm:pt modelId="{CD87EE9F-ECD7-4C79-8383-2C77C2F153FD}">
      <dgm:prSet/>
      <dgm:spPr>
        <a:solidFill>
          <a:schemeClr val="bg2">
            <a:alpha val="90000"/>
          </a:schemeClr>
        </a:solidFill>
        <a:ln>
          <a:noFill/>
        </a:ln>
      </dgm:spPr>
      <dgm:t>
        <a:bodyPr/>
        <a:lstStyle/>
        <a:p>
          <a:pPr>
            <a:lnSpc>
              <a:spcPct val="100000"/>
            </a:lnSpc>
          </a:pPr>
          <a:r>
            <a:rPr lang="en-US" b="1"/>
            <a:t>Enterprise-scale foundation: </a:t>
          </a:r>
          <a:r>
            <a:rPr lang="en-US"/>
            <a:t>A reference implementation of shared services containing network, security, identity, governance services required to construct and operationalize an enterprise-scale landing zone</a:t>
          </a:r>
        </a:p>
      </dgm:t>
    </dgm:pt>
    <dgm:pt modelId="{05A05B2C-59AA-47AB-ACFE-79EC60171790}" type="parTrans" cxnId="{1CE73CB0-C5BA-424F-BB60-CB29BAF74020}">
      <dgm:prSet/>
      <dgm:spPr/>
      <dgm:t>
        <a:bodyPr/>
        <a:lstStyle/>
        <a:p>
          <a:endParaRPr lang="en-US"/>
        </a:p>
      </dgm:t>
    </dgm:pt>
    <dgm:pt modelId="{7C6F950F-C8A9-4796-A6F2-32EE9D54EEB1}" type="sibTrans" cxnId="{1CE73CB0-C5BA-424F-BB60-CB29BAF74020}">
      <dgm:prSet/>
      <dgm:spPr/>
      <dgm:t>
        <a:bodyPr/>
        <a:lstStyle/>
        <a:p>
          <a:endParaRPr lang="en-US"/>
        </a:p>
      </dgm:t>
    </dgm:pt>
    <dgm:pt modelId="{0912C5EE-6E5D-4042-A9C2-F0AC20A6097A}">
      <dgm:prSet/>
      <dgm:spPr>
        <a:solidFill>
          <a:schemeClr val="bg2">
            <a:alpha val="90000"/>
          </a:schemeClr>
        </a:solidFill>
        <a:ln>
          <a:noFill/>
        </a:ln>
      </dgm:spPr>
      <dgm:t>
        <a:bodyPr/>
        <a:lstStyle/>
        <a:p>
          <a:pPr>
            <a:lnSpc>
              <a:spcPct val="100000"/>
            </a:lnSpc>
          </a:pPr>
          <a:r>
            <a:rPr lang="en-US" b="1"/>
            <a:t>Enterprise-scale landing zone(s): </a:t>
          </a:r>
          <a:r>
            <a:rPr lang="en-US"/>
            <a:t>A reference implementation of a workload environment conforming to the enterprise-scale architecture (opinionated way to implement, code)</a:t>
          </a:r>
        </a:p>
      </dgm:t>
    </dgm:pt>
    <dgm:pt modelId="{B8CEAB17-7C24-425A-89C3-C740A645B6AA}" type="parTrans" cxnId="{98A03979-083B-4C58-AB4A-2B15E896F62E}">
      <dgm:prSet/>
      <dgm:spPr/>
      <dgm:t>
        <a:bodyPr/>
        <a:lstStyle/>
        <a:p>
          <a:endParaRPr lang="en-US"/>
        </a:p>
      </dgm:t>
    </dgm:pt>
    <dgm:pt modelId="{ED8817B9-BCFF-4F6E-9B9F-26FC8EED9942}" type="sibTrans" cxnId="{98A03979-083B-4C58-AB4A-2B15E896F62E}">
      <dgm:prSet/>
      <dgm:spPr/>
      <dgm:t>
        <a:bodyPr/>
        <a:lstStyle/>
        <a:p>
          <a:endParaRPr lang="en-US"/>
        </a:p>
      </dgm:t>
    </dgm:pt>
    <dgm:pt modelId="{99AC8A82-7CC3-4B47-AF49-552E60E52AFE}" type="pres">
      <dgm:prSet presAssocID="{AB7E98D9-48D7-461A-89B6-2482F9579827}" presName="Name0" presStyleCnt="0">
        <dgm:presLayoutVars>
          <dgm:dir/>
          <dgm:animLvl val="lvl"/>
          <dgm:resizeHandles val="exact"/>
        </dgm:presLayoutVars>
      </dgm:prSet>
      <dgm:spPr/>
    </dgm:pt>
    <dgm:pt modelId="{F12C8EA5-7F35-481F-9495-9D09C21A9D3C}" type="pres">
      <dgm:prSet presAssocID="{42E05EB9-E906-40A1-BCA2-E30E5907E606}" presName="composite" presStyleCnt="0"/>
      <dgm:spPr/>
    </dgm:pt>
    <dgm:pt modelId="{625BE3D1-07F7-47FD-B11D-87599BE4C03C}" type="pres">
      <dgm:prSet presAssocID="{42E05EB9-E906-40A1-BCA2-E30E5907E606}" presName="parTx" presStyleLbl="alignNode1" presStyleIdx="0" presStyleCnt="2">
        <dgm:presLayoutVars>
          <dgm:chMax val="0"/>
          <dgm:chPref val="0"/>
          <dgm:bulletEnabled val="1"/>
        </dgm:presLayoutVars>
      </dgm:prSet>
      <dgm:spPr/>
    </dgm:pt>
    <dgm:pt modelId="{CF087F75-864E-4FC8-A613-12614343C5E3}" type="pres">
      <dgm:prSet presAssocID="{42E05EB9-E906-40A1-BCA2-E30E5907E606}" presName="desTx" presStyleLbl="alignAccFollowNode1" presStyleIdx="0" presStyleCnt="2">
        <dgm:presLayoutVars>
          <dgm:bulletEnabled val="1"/>
        </dgm:presLayoutVars>
      </dgm:prSet>
      <dgm:spPr/>
    </dgm:pt>
    <dgm:pt modelId="{C7E03F7C-71F0-4E61-893D-3BD0F2D650A5}" type="pres">
      <dgm:prSet presAssocID="{56B26837-6EC1-4D3B-97BD-F5CA8EEFDCC3}" presName="space" presStyleCnt="0"/>
      <dgm:spPr/>
    </dgm:pt>
    <dgm:pt modelId="{6D1F3C32-E78C-463D-963F-00523D1FAC71}" type="pres">
      <dgm:prSet presAssocID="{A19ACD6D-ED58-4056-A7E7-33A3BB3881F4}" presName="composite" presStyleCnt="0"/>
      <dgm:spPr/>
    </dgm:pt>
    <dgm:pt modelId="{94DAAAF8-BA6E-482E-992B-0773D21079D5}" type="pres">
      <dgm:prSet presAssocID="{A19ACD6D-ED58-4056-A7E7-33A3BB3881F4}" presName="parTx" presStyleLbl="alignNode1" presStyleIdx="1" presStyleCnt="2">
        <dgm:presLayoutVars>
          <dgm:chMax val="0"/>
          <dgm:chPref val="0"/>
          <dgm:bulletEnabled val="1"/>
        </dgm:presLayoutVars>
      </dgm:prSet>
      <dgm:spPr/>
    </dgm:pt>
    <dgm:pt modelId="{D228D250-7AEF-4648-95C6-D9AB68381703}" type="pres">
      <dgm:prSet presAssocID="{A19ACD6D-ED58-4056-A7E7-33A3BB3881F4}" presName="desTx" presStyleLbl="alignAccFollowNode1" presStyleIdx="1" presStyleCnt="2">
        <dgm:presLayoutVars>
          <dgm:bulletEnabled val="1"/>
        </dgm:presLayoutVars>
      </dgm:prSet>
      <dgm:spPr/>
    </dgm:pt>
  </dgm:ptLst>
  <dgm:cxnLst>
    <dgm:cxn modelId="{1F3F4B18-9E18-492E-96FA-3EEF0EF92EDC}" type="presOf" srcId="{F8523018-4EC1-45F0-8E0A-8E2516A85CFA}" destId="{CF087F75-864E-4FC8-A613-12614343C5E3}" srcOrd="0" destOrd="0" presId="urn:microsoft.com/office/officeart/2005/8/layout/hList1"/>
    <dgm:cxn modelId="{B5102029-8307-4D04-8613-D83DE38C3FE5}" srcId="{42E05EB9-E906-40A1-BCA2-E30E5907E606}" destId="{F8523018-4EC1-45F0-8E0A-8E2516A85CFA}" srcOrd="0" destOrd="0" parTransId="{F9267A58-F8DE-4D9A-A9FA-3F0A1083F12F}" sibTransId="{7FAAC018-8A5A-452F-A188-5DFBA236D6C8}"/>
    <dgm:cxn modelId="{E53CBD35-2279-4313-88CA-0B173821D66A}" type="presOf" srcId="{7958105F-F96F-4564-AAEF-186770CCB265}" destId="{CF087F75-864E-4FC8-A613-12614343C5E3}" srcOrd="0" destOrd="2" presId="urn:microsoft.com/office/officeart/2005/8/layout/hList1"/>
    <dgm:cxn modelId="{03461565-A310-44B6-A9C0-6A7495179932}" type="presOf" srcId="{219B74A6-6FC6-49B5-9E98-08FABA8EB761}" destId="{CF087F75-864E-4FC8-A613-12614343C5E3}" srcOrd="0" destOrd="1" presId="urn:microsoft.com/office/officeart/2005/8/layout/hList1"/>
    <dgm:cxn modelId="{AEDCA446-6F7E-4BB0-8858-6BF3E1D63AD3}" type="presOf" srcId="{A19ACD6D-ED58-4056-A7E7-33A3BB3881F4}" destId="{94DAAAF8-BA6E-482E-992B-0773D21079D5}" srcOrd="0" destOrd="0" presId="urn:microsoft.com/office/officeart/2005/8/layout/hList1"/>
    <dgm:cxn modelId="{AB474148-5F3A-448B-A642-6A2960697880}" srcId="{42E05EB9-E906-40A1-BCA2-E30E5907E606}" destId="{219B74A6-6FC6-49B5-9E98-08FABA8EB761}" srcOrd="1" destOrd="0" parTransId="{B389F819-09CA-4302-A8AA-6DFEADE9A7FB}" sibTransId="{8146047A-28AF-4C4C-9140-176436BA28FB}"/>
    <dgm:cxn modelId="{36F2EC4A-51F8-4695-B286-FF1CE7ADE483}" srcId="{AB7E98D9-48D7-461A-89B6-2482F9579827}" destId="{A19ACD6D-ED58-4056-A7E7-33A3BB3881F4}" srcOrd="1" destOrd="0" parTransId="{8A3D4870-D41F-4C80-B212-552349098C8B}" sibTransId="{E3B79336-4AF5-4EC1-91C3-378AFAEC4856}"/>
    <dgm:cxn modelId="{153B5770-1172-43E9-A600-DBF9C1B7D83E}" type="presOf" srcId="{42E05EB9-E906-40A1-BCA2-E30E5907E606}" destId="{625BE3D1-07F7-47FD-B11D-87599BE4C03C}" srcOrd="0" destOrd="0" presId="urn:microsoft.com/office/officeart/2005/8/layout/hList1"/>
    <dgm:cxn modelId="{4EAF5057-DDD6-4F70-B9E2-0EBB43F8E9D7}" srcId="{42E05EB9-E906-40A1-BCA2-E30E5907E606}" destId="{7958105F-F96F-4564-AAEF-186770CCB265}" srcOrd="2" destOrd="0" parTransId="{7584A977-1887-46FA-BC0A-0DFD6AA880BE}" sibTransId="{3994C798-E242-43AD-805E-79C6277F264E}"/>
    <dgm:cxn modelId="{98A03979-083B-4C58-AB4A-2B15E896F62E}" srcId="{A19ACD6D-ED58-4056-A7E7-33A3BB3881F4}" destId="{0912C5EE-6E5D-4042-A9C2-F0AC20A6097A}" srcOrd="1" destOrd="0" parTransId="{B8CEAB17-7C24-425A-89C3-C740A645B6AA}" sibTransId="{ED8817B9-BCFF-4F6E-9B9F-26FC8EED9942}"/>
    <dgm:cxn modelId="{1CE73CB0-C5BA-424F-BB60-CB29BAF74020}" srcId="{A19ACD6D-ED58-4056-A7E7-33A3BB3881F4}" destId="{CD87EE9F-ECD7-4C79-8383-2C77C2F153FD}" srcOrd="0" destOrd="0" parTransId="{05A05B2C-59AA-47AB-ACFE-79EC60171790}" sibTransId="{7C6F950F-C8A9-4796-A6F2-32EE9D54EEB1}"/>
    <dgm:cxn modelId="{D2AB2CBC-C2C9-4DDD-8555-F3A37A3ED9B2}" type="presOf" srcId="{0912C5EE-6E5D-4042-A9C2-F0AC20A6097A}" destId="{D228D250-7AEF-4648-95C6-D9AB68381703}" srcOrd="0" destOrd="1" presId="urn:microsoft.com/office/officeart/2005/8/layout/hList1"/>
    <dgm:cxn modelId="{5B6E70C8-9C13-468A-9704-311AA32E04BB}" type="presOf" srcId="{CD87EE9F-ECD7-4C79-8383-2C77C2F153FD}" destId="{D228D250-7AEF-4648-95C6-D9AB68381703}" srcOrd="0" destOrd="0" presId="urn:microsoft.com/office/officeart/2005/8/layout/hList1"/>
    <dgm:cxn modelId="{05DCC2EE-2F70-409A-88C1-45F3ECA5087A}" type="presOf" srcId="{AB7E98D9-48D7-461A-89B6-2482F9579827}" destId="{99AC8A82-7CC3-4B47-AF49-552E60E52AFE}" srcOrd="0" destOrd="0" presId="urn:microsoft.com/office/officeart/2005/8/layout/hList1"/>
    <dgm:cxn modelId="{AC8792F8-C4BE-4F68-8CCD-22539139BBCC}" srcId="{AB7E98D9-48D7-461A-89B6-2482F9579827}" destId="{42E05EB9-E906-40A1-BCA2-E30E5907E606}" srcOrd="0" destOrd="0" parTransId="{AA30F936-FCDD-4282-938D-EE21D20091E4}" sibTransId="{56B26837-6EC1-4D3B-97BD-F5CA8EEFDCC3}"/>
    <dgm:cxn modelId="{8376C6FE-80D2-4B46-B339-205508A118F1}" type="presParOf" srcId="{99AC8A82-7CC3-4B47-AF49-552E60E52AFE}" destId="{F12C8EA5-7F35-481F-9495-9D09C21A9D3C}" srcOrd="0" destOrd="0" presId="urn:microsoft.com/office/officeart/2005/8/layout/hList1"/>
    <dgm:cxn modelId="{28EEB386-5879-47AC-AD7B-ADD9A5458475}" type="presParOf" srcId="{F12C8EA5-7F35-481F-9495-9D09C21A9D3C}" destId="{625BE3D1-07F7-47FD-B11D-87599BE4C03C}" srcOrd="0" destOrd="0" presId="urn:microsoft.com/office/officeart/2005/8/layout/hList1"/>
    <dgm:cxn modelId="{DE13534A-C6F5-4F54-9507-BFFEF9749DCC}" type="presParOf" srcId="{F12C8EA5-7F35-481F-9495-9D09C21A9D3C}" destId="{CF087F75-864E-4FC8-A613-12614343C5E3}" srcOrd="1" destOrd="0" presId="urn:microsoft.com/office/officeart/2005/8/layout/hList1"/>
    <dgm:cxn modelId="{53B9A7DB-4AAD-4CC3-B7AE-7BA4A4639574}" type="presParOf" srcId="{99AC8A82-7CC3-4B47-AF49-552E60E52AFE}" destId="{C7E03F7C-71F0-4E61-893D-3BD0F2D650A5}" srcOrd="1" destOrd="0" presId="urn:microsoft.com/office/officeart/2005/8/layout/hList1"/>
    <dgm:cxn modelId="{4D0643D4-FC63-42D7-979F-E9428F356BD4}" type="presParOf" srcId="{99AC8A82-7CC3-4B47-AF49-552E60E52AFE}" destId="{6D1F3C32-E78C-463D-963F-00523D1FAC71}" srcOrd="2" destOrd="0" presId="urn:microsoft.com/office/officeart/2005/8/layout/hList1"/>
    <dgm:cxn modelId="{03C772DE-F7F6-4503-A084-94B9D4D582E8}" type="presParOf" srcId="{6D1F3C32-E78C-463D-963F-00523D1FAC71}" destId="{94DAAAF8-BA6E-482E-992B-0773D21079D5}" srcOrd="0" destOrd="0" presId="urn:microsoft.com/office/officeart/2005/8/layout/hList1"/>
    <dgm:cxn modelId="{61656F19-854B-433B-B6D3-C4EDAD31A008}" type="presParOf" srcId="{6D1F3C32-E78C-463D-963F-00523D1FAC71}" destId="{D228D250-7AEF-4648-95C6-D9AB6838170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5BE3D1-07F7-47FD-B11D-87599BE4C03C}">
      <dsp:nvSpPr>
        <dsp:cNvPr id="0" name=""/>
        <dsp:cNvSpPr/>
      </dsp:nvSpPr>
      <dsp:spPr>
        <a:xfrm>
          <a:off x="50"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Architecture</a:t>
          </a:r>
          <a:r>
            <a:rPr lang="en-US" sz="1300" kern="1200">
              <a:solidFill>
                <a:schemeClr val="bg1"/>
              </a:solidFill>
            </a:rPr>
            <a:t>:</a:t>
          </a:r>
        </a:p>
      </dsp:txBody>
      <dsp:txXfrm>
        <a:off x="50" y="136437"/>
        <a:ext cx="4799841" cy="374400"/>
      </dsp:txXfrm>
    </dsp:sp>
    <dsp:sp modelId="{CF087F75-864E-4FC8-A613-12614343C5E3}">
      <dsp:nvSpPr>
        <dsp:cNvPr id="0" name=""/>
        <dsp:cNvSpPr/>
      </dsp:nvSpPr>
      <dsp:spPr>
        <a:xfrm>
          <a:off x="50"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design principles</a:t>
          </a:r>
          <a:r>
            <a:rPr lang="en-US" sz="1300" kern="1200"/>
            <a:t>: Principles to help/guide you customize the design.</a:t>
          </a:r>
        </a:p>
        <a:p>
          <a:pPr marL="114300" lvl="1" indent="-114300" algn="l" defTabSz="577850">
            <a:lnSpc>
              <a:spcPct val="100000"/>
            </a:lnSpc>
            <a:spcBef>
              <a:spcPct val="0"/>
            </a:spcBef>
            <a:spcAft>
              <a:spcPct val="15000"/>
            </a:spcAft>
            <a:buChar char="•"/>
          </a:pPr>
          <a:r>
            <a:rPr lang="en-US" sz="1300" b="1" kern="1200"/>
            <a:t>Enterprise-scale design guidelines</a:t>
          </a:r>
          <a:r>
            <a:rPr lang="en-US" sz="1300" kern="1200"/>
            <a:t>: Guidelines (decisions and recommendations) for the 8 components of the enterprise-scale architecture</a:t>
          </a:r>
        </a:p>
        <a:p>
          <a:pPr marL="114300" lvl="1" indent="-114300" algn="l" defTabSz="577850">
            <a:lnSpc>
              <a:spcPct val="100000"/>
            </a:lnSpc>
            <a:spcBef>
              <a:spcPct val="0"/>
            </a:spcBef>
            <a:spcAft>
              <a:spcPct val="15000"/>
            </a:spcAft>
            <a:buChar char="•"/>
          </a:pPr>
          <a:r>
            <a:rPr lang="en-US" sz="1300" b="1" kern="1200"/>
            <a:t>Enterprise-scale Implementation guide</a:t>
          </a:r>
          <a:r>
            <a:rPr lang="en-US" sz="1300" kern="1200"/>
            <a:t>: The way you create those things using reference implementation in GitHub and the deployment pipeline</a:t>
          </a:r>
        </a:p>
      </dsp:txBody>
      <dsp:txXfrm>
        <a:off x="50" y="510837"/>
        <a:ext cx="4799841" cy="1998360"/>
      </dsp:txXfrm>
    </dsp:sp>
    <dsp:sp modelId="{94DAAAF8-BA6E-482E-992B-0773D21079D5}">
      <dsp:nvSpPr>
        <dsp:cNvPr id="0" name=""/>
        <dsp:cNvSpPr/>
      </dsp:nvSpPr>
      <dsp:spPr>
        <a:xfrm>
          <a:off x="5471869" y="136437"/>
          <a:ext cx="4799841" cy="374400"/>
        </a:xfrm>
        <a:prstGeom prst="rect">
          <a:avLst/>
        </a:prstGeom>
        <a:solidFill>
          <a:schemeClr val="accent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100000"/>
            </a:lnSpc>
            <a:spcBef>
              <a:spcPct val="0"/>
            </a:spcBef>
            <a:spcAft>
              <a:spcPct val="35000"/>
            </a:spcAft>
            <a:buNone/>
          </a:pPr>
          <a:r>
            <a:rPr lang="en-US" sz="1300" b="1" kern="1200">
              <a:solidFill>
                <a:schemeClr val="bg1"/>
              </a:solidFill>
            </a:rPr>
            <a:t>Enterprise-scale Reference Implementation</a:t>
          </a:r>
          <a:r>
            <a:rPr lang="en-US" sz="1300" kern="1200">
              <a:solidFill>
                <a:schemeClr val="bg1"/>
              </a:solidFill>
            </a:rPr>
            <a:t>: </a:t>
          </a:r>
        </a:p>
      </dsp:txBody>
      <dsp:txXfrm>
        <a:off x="5471869" y="136437"/>
        <a:ext cx="4799841" cy="374400"/>
      </dsp:txXfrm>
    </dsp:sp>
    <dsp:sp modelId="{D228D250-7AEF-4648-95C6-D9AB68381703}">
      <dsp:nvSpPr>
        <dsp:cNvPr id="0" name=""/>
        <dsp:cNvSpPr/>
      </dsp:nvSpPr>
      <dsp:spPr>
        <a:xfrm>
          <a:off x="5471869" y="510837"/>
          <a:ext cx="4799841" cy="1998360"/>
        </a:xfrm>
        <a:prstGeom prst="rect">
          <a:avLst/>
        </a:prstGeom>
        <a:solidFill>
          <a:schemeClr val="bg2">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00000"/>
            </a:lnSpc>
            <a:spcBef>
              <a:spcPct val="0"/>
            </a:spcBef>
            <a:spcAft>
              <a:spcPct val="15000"/>
            </a:spcAft>
            <a:buChar char="•"/>
          </a:pPr>
          <a:r>
            <a:rPr lang="en-US" sz="1300" b="1" kern="1200"/>
            <a:t>Enterprise-scale foundation: </a:t>
          </a:r>
          <a:r>
            <a:rPr lang="en-US" sz="1300" kern="1200"/>
            <a:t>A reference implementation of shared services containing network, security, identity, governance services required to construct and operationalize an enterprise-scale landing zone</a:t>
          </a:r>
        </a:p>
        <a:p>
          <a:pPr marL="114300" lvl="1" indent="-114300" algn="l" defTabSz="577850">
            <a:lnSpc>
              <a:spcPct val="100000"/>
            </a:lnSpc>
            <a:spcBef>
              <a:spcPct val="0"/>
            </a:spcBef>
            <a:spcAft>
              <a:spcPct val="15000"/>
            </a:spcAft>
            <a:buChar char="•"/>
          </a:pPr>
          <a:r>
            <a:rPr lang="en-US" sz="1300" b="1" kern="1200"/>
            <a:t>Enterprise-scale landing zone(s): </a:t>
          </a:r>
          <a:r>
            <a:rPr lang="en-US" sz="1300" kern="1200"/>
            <a:t>A reference implementation of a workload environment conforming to the enterprise-scale architecture (opinionated way to implement, code)</a:t>
          </a:r>
        </a:p>
      </dsp:txBody>
      <dsp:txXfrm>
        <a:off x="5471869" y="510837"/>
        <a:ext cx="4799841" cy="19983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07E247-17CC-43AB-A5A4-8B04D7066DFC}" type="datetimeFigureOut">
              <a:rPr lang="en-US" smtClean="0"/>
              <a:t>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01B36-3439-4AF5-84A4-BDBC5C5931B8}" type="slidenum">
              <a:rPr lang="en-US" smtClean="0"/>
              <a:t>‹#›</a:t>
            </a:fld>
            <a:endParaRPr lang="en-US"/>
          </a:p>
        </p:txBody>
      </p:sp>
    </p:spTree>
    <p:extLst>
      <p:ext uri="{BB962C8B-B14F-4D97-AF65-F5344CB8AC3E}">
        <p14:creationId xmlns:p14="http://schemas.microsoft.com/office/powerpoint/2010/main" val="2685830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intended to set the direction for CAF and showing the intersect with Well-Architected.</a:t>
            </a:r>
          </a:p>
          <a:p>
            <a:r>
              <a:rPr lang="en-US"/>
              <a:t>The next slide is an example of how we talk to Governance..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1/20/2021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Enterprise-scale comes in two buckets</a:t>
            </a:r>
          </a:p>
          <a:p>
            <a:endParaRPr lang="en-US"/>
          </a:p>
          <a:p>
            <a:pPr marL="228600" indent="-228600">
              <a:buAutoNum type="arabicPeriod"/>
            </a:pPr>
            <a:r>
              <a:rPr lang="en-US"/>
              <a:t>The Architecture – What must be true?  This is our Microsoft opinion on what should be done based on really world work with our strategic customers.  </a:t>
            </a:r>
          </a:p>
          <a:p>
            <a:pPr marL="228600" indent="-228600">
              <a:buAutoNum type="arabicPeriod"/>
            </a:pPr>
            <a:r>
              <a:rPr lang="en-US"/>
              <a:t>The reference implementation – This is a first partner example on how this could be implemented.  You do not have to use this reference implementation if you are following the design guidelines and principles.  </a:t>
            </a:r>
          </a:p>
          <a:p>
            <a:pPr marL="228600" indent="-228600">
              <a:buAutoNum type="arabicPeriod"/>
            </a:pPr>
            <a:endParaRPr lang="en-US"/>
          </a:p>
          <a:p>
            <a:pPr marL="0" indent="0">
              <a:buNone/>
            </a:pPr>
            <a:r>
              <a:rPr lang="en-US"/>
              <a:t>In the rest of the session, we’ll discuss these 5 elements. </a:t>
            </a:r>
          </a:p>
        </p:txBody>
      </p:sp>
      <p:sp>
        <p:nvSpPr>
          <p:cNvPr id="4" name="Slide Number Placeholder 3"/>
          <p:cNvSpPr>
            <a:spLocks noGrp="1"/>
          </p:cNvSpPr>
          <p:nvPr>
            <p:ph type="sldNum" sz="quarter" idx="5"/>
          </p:nvPr>
        </p:nvSpPr>
        <p:spPr/>
        <p:txBody>
          <a:bodyPr/>
          <a:lstStyle/>
          <a:p>
            <a:fld id="{6BE0BCFF-00A2-4282-9360-45F3FAE727FF}" type="slidenum">
              <a:rPr lang="en-US" smtClean="0"/>
              <a:t>6</a:t>
            </a:fld>
            <a:endParaRPr lang="en-US"/>
          </a:p>
        </p:txBody>
      </p:sp>
    </p:spTree>
    <p:extLst>
      <p:ext uri="{BB962C8B-B14F-4D97-AF65-F5344CB8AC3E}">
        <p14:creationId xmlns:p14="http://schemas.microsoft.com/office/powerpoint/2010/main" val="256221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1/20/2021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not consider any abstraction layers such as customer developed portals or tooling and should provide a consistent experience for both AppOps (centrally managed operation teams) and DevOps (dedicated application operation teams). </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North Star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1/20/2021 10:25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3.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2.xml"/><Relationship Id="rId1" Type="http://schemas.openxmlformats.org/officeDocument/2006/relationships/tags" Target="../tags/tag5.xml"/><Relationship Id="rId4" Type="http://schemas.openxmlformats.org/officeDocument/2006/relationships/image" Target="../media/image3.emf"/></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4.xml"/><Relationship Id="rId1" Type="http://schemas.openxmlformats.org/officeDocument/2006/relationships/tags" Target="../tags/tag6.xml"/><Relationship Id="rId5" Type="http://schemas.openxmlformats.org/officeDocument/2006/relationships/image" Target="../media/image33.emf"/><Relationship Id="rId4" Type="http://schemas.openxmlformats.org/officeDocument/2006/relationships/oleObject" Target="../embeddings/oleObject1.bin"/></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722E3-12C2-418B-8E77-FD1FEDCF2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B015E9-BCAD-4E58-AAA5-A52ECA0F0C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F547B7-F723-4949-A4A3-0617AAE13AC8}"/>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5" name="Footer Placeholder 4">
            <a:extLst>
              <a:ext uri="{FF2B5EF4-FFF2-40B4-BE49-F238E27FC236}">
                <a16:creationId xmlns:a16="http://schemas.microsoft.com/office/drawing/2014/main" id="{9BFEE603-9DD3-4F26-843A-93DF4CD74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33252-74BC-4EAD-94F3-9D65F94F2696}"/>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5196367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ED31-406B-4651-A7E9-E61D85696F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5D4FFE-ACFE-41E5-9563-FAF9B1AE24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83B722-42F3-4C60-A47D-517CD7F36A3D}"/>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5" name="Footer Placeholder 4">
            <a:extLst>
              <a:ext uri="{FF2B5EF4-FFF2-40B4-BE49-F238E27FC236}">
                <a16:creationId xmlns:a16="http://schemas.microsoft.com/office/drawing/2014/main" id="{12DB1823-29A3-4F34-A729-D83883581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033680-58ED-41C2-9132-C56C8550C82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0549710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3273519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284053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03484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255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17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8234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9004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3356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403410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2892176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9775B-B64F-4CFD-B755-9CA8B46D1B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F0C98A-BDD9-4804-B3C5-06E79A7F4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A86A42-4699-47BF-922B-CF38A269E6D1}"/>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5" name="Footer Placeholder 4">
            <a:extLst>
              <a:ext uri="{FF2B5EF4-FFF2-40B4-BE49-F238E27FC236}">
                <a16:creationId xmlns:a16="http://schemas.microsoft.com/office/drawing/2014/main" id="{B867980A-7AB1-400E-AE6D-B7A3EAAEC0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2DAAB0-4A73-4700-A2C2-0BBFB1E709A4}"/>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23138674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3744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495223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89139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11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86856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61441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532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7225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39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541748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7439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92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84287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8869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04853" y="98457"/>
            <a:ext cx="1395470" cy="311489"/>
          </a:xfrm>
          <a:prstGeom prst="rect">
            <a:avLst/>
          </a:prstGeom>
        </p:spPr>
      </p:pic>
    </p:spTree>
    <p:extLst>
      <p:ext uri="{BB962C8B-B14F-4D97-AF65-F5344CB8AC3E}">
        <p14:creationId xmlns:p14="http://schemas.microsoft.com/office/powerpoint/2010/main" val="3575124715"/>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9827" y="6406492"/>
            <a:ext cx="1395470" cy="311489"/>
          </a:xfrm>
          <a:prstGeom prst="rect">
            <a:avLst/>
          </a:prstGeom>
        </p:spPr>
      </p:pic>
    </p:spTree>
    <p:extLst>
      <p:ext uri="{BB962C8B-B14F-4D97-AF65-F5344CB8AC3E}">
        <p14:creationId xmlns:p14="http://schemas.microsoft.com/office/powerpoint/2010/main" val="17085709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142902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60706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580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41110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53490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059275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4169244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7FDB7-C684-427C-9490-67C40B93D9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36666A-876E-4250-9A89-CAFCC02321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2FBA6-BECF-48F6-92C3-5B44B517FAA5}"/>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5" name="Footer Placeholder 4">
            <a:extLst>
              <a:ext uri="{FF2B5EF4-FFF2-40B4-BE49-F238E27FC236}">
                <a16:creationId xmlns:a16="http://schemas.microsoft.com/office/drawing/2014/main" id="{3970A7B9-59E2-48BB-9224-54F078985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1E325A-B3E6-4465-AFD4-F8EC05190E34}"/>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133201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967725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47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00028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843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4165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54336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3399292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8350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14155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3833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FF66A-B88D-4A44-850A-214595044F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175889-487A-4FDB-967B-E4FBEE3882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02CB94-10B2-4656-8167-33ED2D68A9F5}"/>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5" name="Footer Placeholder 4">
            <a:extLst>
              <a:ext uri="{FF2B5EF4-FFF2-40B4-BE49-F238E27FC236}">
                <a16:creationId xmlns:a16="http://schemas.microsoft.com/office/drawing/2014/main" id="{891440EF-BFA0-49F2-8CF5-4D92F0362E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5C1FBF-4EC1-4BAA-B3C5-8DD073821B98}"/>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889944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14208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180005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253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5750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7655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54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0200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640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441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1804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D280-2C2B-4BB4-914B-5EADDF88AF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FE7CF-BBFF-41B6-B8FB-77112C97BF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48602B-AFE6-431C-9297-C78C073946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9B20952-E2B6-4F53-B456-D696F0B6397A}"/>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6" name="Footer Placeholder 5">
            <a:extLst>
              <a:ext uri="{FF2B5EF4-FFF2-40B4-BE49-F238E27FC236}">
                <a16:creationId xmlns:a16="http://schemas.microsoft.com/office/drawing/2014/main" id="{51596764-AFE4-4980-A955-15EA84DAD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0EC3D-1A4F-4EFC-8ED8-2D1871DEA7CD}"/>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6111450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95269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890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143124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482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4900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1810723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37334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36335081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71518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327811199"/>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6F74C-6F5D-4CFC-A40D-49A273811A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5B9BCD-4619-449A-88D3-6973EC635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C690E9-ACBE-4E36-AE92-0EE0F1C221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084A1-8627-4687-88CD-2E961E3AA2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748E0B-68B4-4C42-8119-46BDD862F9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6B74A6-58FF-4B26-B128-8BF8D00C42E2}"/>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8" name="Footer Placeholder 7">
            <a:extLst>
              <a:ext uri="{FF2B5EF4-FFF2-40B4-BE49-F238E27FC236}">
                <a16:creationId xmlns:a16="http://schemas.microsoft.com/office/drawing/2014/main" id="{BE50DA87-7D91-4DEA-9999-2689315F31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01764F-FBD9-44FC-950E-56968357151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461668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1/20/2021</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31578695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48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8951779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735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189651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960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91576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678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9798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04821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2C6F93-62E7-4ACA-9730-4A3F15800F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5F70C5-14F1-4923-A994-D8C11CA29B29}"/>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4" name="Footer Placeholder 3">
            <a:extLst>
              <a:ext uri="{FF2B5EF4-FFF2-40B4-BE49-F238E27FC236}">
                <a16:creationId xmlns:a16="http://schemas.microsoft.com/office/drawing/2014/main" id="{3519D73B-D497-4031-BE20-3BACD1E296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2F5E3-A00C-464E-8C48-A708E751A7A9}"/>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30166435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3192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0457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62973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06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9474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01246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8762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4018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046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15791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463E8F-35F9-473F-A762-000F6512437B}"/>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3" name="Footer Placeholder 2">
            <a:extLst>
              <a:ext uri="{FF2B5EF4-FFF2-40B4-BE49-F238E27FC236}">
                <a16:creationId xmlns:a16="http://schemas.microsoft.com/office/drawing/2014/main" id="{ECAC97D0-9E5A-4CA7-9184-F86252296E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3BF40-D3D1-4DE6-916D-79715430D935}"/>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69582362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2092716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1097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40908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01470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95460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2451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82434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3532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2872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84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BC95-4FB8-40E3-8EEA-71F839482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EEBDBC-BED9-4EF0-B6AA-4E016BFE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230C8-DDAA-47F7-A820-EAA24DAA53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55C5F6-B712-4BCC-AD1D-3966B13D3CF8}"/>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6" name="Footer Placeholder 5">
            <a:extLst>
              <a:ext uri="{FF2B5EF4-FFF2-40B4-BE49-F238E27FC236}">
                <a16:creationId xmlns:a16="http://schemas.microsoft.com/office/drawing/2014/main" id="{1ACA0890-30A3-405E-BED4-13F1039EB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B0141E-6B32-46D8-9D19-37FFF9ABA4BA}"/>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1758160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5338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3570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1047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7228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051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E6E45-3FEF-4B92-81BB-7CE7E3B0A4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F16258-8B07-435D-99C2-88874CB738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55D1DA-503D-4A46-9908-55735DF1E1E1}"/>
              </a:ext>
            </a:extLst>
          </p:cNvPr>
          <p:cNvSpPr>
            <a:spLocks noGrp="1"/>
          </p:cNvSpPr>
          <p:nvPr>
            <p:ph type="dt" sz="half" idx="10"/>
          </p:nvPr>
        </p:nvSpPr>
        <p:spPr/>
        <p:txBody>
          <a:bodyPr/>
          <a:lstStyle/>
          <a:p>
            <a:fld id="{314B7CF6-EE67-41FB-A18B-94C49FA46F35}" type="datetimeFigureOut">
              <a:rPr lang="en-US" smtClean="0"/>
              <a:t>1/20/2021</a:t>
            </a:fld>
            <a:endParaRPr lang="en-US"/>
          </a:p>
        </p:txBody>
      </p:sp>
      <p:sp>
        <p:nvSpPr>
          <p:cNvPr id="5" name="Footer Placeholder 4">
            <a:extLst>
              <a:ext uri="{FF2B5EF4-FFF2-40B4-BE49-F238E27FC236}">
                <a16:creationId xmlns:a16="http://schemas.microsoft.com/office/drawing/2014/main" id="{CDAA39E3-D3C1-4A30-9ABD-68AEE15AD0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E9595-04D1-4A7B-8959-122E0A36D8D4}"/>
              </a:ext>
            </a:extLst>
          </p:cNvPr>
          <p:cNvSpPr>
            <a:spLocks noGrp="1"/>
          </p:cNvSpPr>
          <p:nvPr>
            <p:ph type="sldNum" sz="quarter" idx="12"/>
          </p:nvPr>
        </p:nvSpPr>
        <p:spPr/>
        <p:txBody>
          <a:bodyPr/>
          <a:lstStyle/>
          <a:p>
            <a:fld id="{70234016-86C5-42C6-9F16-A6003B6B519F}" type="slidenum">
              <a:rPr lang="en-US" smtClean="0"/>
              <a:t>‹#›</a:t>
            </a:fld>
            <a:endParaRPr lang="en-US"/>
          </a:p>
        </p:txBody>
      </p:sp>
    </p:spTree>
    <p:extLst>
      <p:ext uri="{BB962C8B-B14F-4D97-AF65-F5344CB8AC3E}">
        <p14:creationId xmlns:p14="http://schemas.microsoft.com/office/powerpoint/2010/main" val="4678696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13102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654E-BE73-41FC-ABFC-A41633A4BB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AED2C-7C59-48E3-BDEC-6C364B1B22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E154E-D2AC-49A8-97F2-3D946F0F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EE104-67B5-444B-B933-0BF3D0552B29}"/>
              </a:ext>
            </a:extLst>
          </p:cNvPr>
          <p:cNvSpPr>
            <a:spLocks noGrp="1"/>
          </p:cNvSpPr>
          <p:nvPr>
            <p:ph type="dt" sz="half" idx="10"/>
          </p:nvPr>
        </p:nvSpPr>
        <p:spPr/>
        <p:txBody>
          <a:bodyPr/>
          <a:lstStyle/>
          <a:p>
            <a:fld id="{B8F212EF-2DB5-4B5E-9054-0A301D6C4C73}" type="datetimeFigureOut">
              <a:rPr lang="en-US" smtClean="0"/>
              <a:t>1/20/2021</a:t>
            </a:fld>
            <a:endParaRPr lang="en-US"/>
          </a:p>
        </p:txBody>
      </p:sp>
      <p:sp>
        <p:nvSpPr>
          <p:cNvPr id="6" name="Footer Placeholder 5">
            <a:extLst>
              <a:ext uri="{FF2B5EF4-FFF2-40B4-BE49-F238E27FC236}">
                <a16:creationId xmlns:a16="http://schemas.microsoft.com/office/drawing/2014/main" id="{42CB29EB-9A3E-4F96-BEE3-ADA97E9BC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E7CD7C-A78E-441A-9169-60332159B6B3}"/>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28189726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8CC57-C722-402E-A1BA-213D8E597B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1D4025-CD85-4752-B95A-8F18A2D01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F7FECD-3509-42F7-B424-447077E87D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87C25F-0417-405D-ABD3-69166D0590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6A3125-B4D1-4D9B-AB38-7006B84A66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C01C0F-F21A-4DC4-828A-00C2CB51D40B}"/>
              </a:ext>
            </a:extLst>
          </p:cNvPr>
          <p:cNvSpPr>
            <a:spLocks noGrp="1"/>
          </p:cNvSpPr>
          <p:nvPr>
            <p:ph type="dt" sz="half" idx="10"/>
          </p:nvPr>
        </p:nvSpPr>
        <p:spPr/>
        <p:txBody>
          <a:bodyPr/>
          <a:lstStyle/>
          <a:p>
            <a:fld id="{B8F212EF-2DB5-4B5E-9054-0A301D6C4C73}" type="datetimeFigureOut">
              <a:rPr lang="en-US" smtClean="0"/>
              <a:t>1/20/2021</a:t>
            </a:fld>
            <a:endParaRPr lang="en-US"/>
          </a:p>
        </p:txBody>
      </p:sp>
      <p:sp>
        <p:nvSpPr>
          <p:cNvPr id="8" name="Footer Placeholder 7">
            <a:extLst>
              <a:ext uri="{FF2B5EF4-FFF2-40B4-BE49-F238E27FC236}">
                <a16:creationId xmlns:a16="http://schemas.microsoft.com/office/drawing/2014/main" id="{C4F02C80-6CCA-46D8-9EE7-691ED129B6A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61413D-8932-4001-9454-C963E66F3319}"/>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33078735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http://aka.ms/cloudadoptionframework </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9535693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7BAA-F4F0-4C62-AD38-E032628968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0A0140-7D2C-4CD2-BAD9-30D21C2EC8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A0A15E-890C-4B0F-AE6D-4AFC681215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D25E6C-4857-4AC0-91BA-E1D9AC3BE265}"/>
              </a:ext>
            </a:extLst>
          </p:cNvPr>
          <p:cNvSpPr>
            <a:spLocks noGrp="1"/>
          </p:cNvSpPr>
          <p:nvPr>
            <p:ph type="dt" sz="half" idx="10"/>
          </p:nvPr>
        </p:nvSpPr>
        <p:spPr/>
        <p:txBody>
          <a:bodyPr/>
          <a:lstStyle/>
          <a:p>
            <a:fld id="{4B9962DF-6A41-4AAD-83FA-7E1E6F77C0C2}" type="datetimeFigureOut">
              <a:rPr lang="en-US" smtClean="0"/>
              <a:t>1/20/2021</a:t>
            </a:fld>
            <a:endParaRPr lang="en-US"/>
          </a:p>
        </p:txBody>
      </p:sp>
      <p:sp>
        <p:nvSpPr>
          <p:cNvPr id="6" name="Footer Placeholder 5">
            <a:extLst>
              <a:ext uri="{FF2B5EF4-FFF2-40B4-BE49-F238E27FC236}">
                <a16:creationId xmlns:a16="http://schemas.microsoft.com/office/drawing/2014/main" id="{9E16184A-752C-43A5-B487-1DB553EB75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426C90-237B-478A-9DCB-E505EF02C796}"/>
              </a:ext>
            </a:extLst>
          </p:cNvPr>
          <p:cNvSpPr>
            <a:spLocks noGrp="1"/>
          </p:cNvSpPr>
          <p:nvPr>
            <p:ph type="sldNum" sz="quarter" idx="12"/>
          </p:nvPr>
        </p:nvSpPr>
        <p:spPr/>
        <p:txBody>
          <a:bodyPr/>
          <a:lstStyle/>
          <a:p>
            <a:fld id="{30CAB976-615A-4962-B79B-746AE77AAE9C}" type="slidenum">
              <a:rPr lang="en-US" smtClean="0"/>
              <a:t>‹#›</a:t>
            </a:fld>
            <a:endParaRPr lang="en-US"/>
          </a:p>
        </p:txBody>
      </p:sp>
    </p:spTree>
    <p:extLst>
      <p:ext uri="{BB962C8B-B14F-4D97-AF65-F5344CB8AC3E}">
        <p14:creationId xmlns:p14="http://schemas.microsoft.com/office/powerpoint/2010/main" val="22796393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30"/>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20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12" indent="0">
              <a:buNone/>
              <a:defRPr/>
            </a:lvl3pPr>
            <a:lvl4pPr marL="672169" indent="0">
              <a:buNone/>
              <a:defRPr/>
            </a:lvl4pPr>
            <a:lvl5pPr marL="896225"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7" indent="0">
              <a:buNone/>
              <a:defRPr/>
            </a:lvl2pPr>
            <a:lvl3pPr marL="448112" indent="0">
              <a:buNone/>
              <a:defRPr/>
            </a:lvl3pPr>
            <a:lvl4pPr marL="672169" indent="0">
              <a:buNone/>
              <a:defRPr/>
            </a:lvl4pPr>
            <a:lvl5pPr marL="896225"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474742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1"/>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73431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843263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2238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286841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60479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70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686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1055382"/>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113692894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811219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theme" Target="../theme/theme2.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slideLayout" Target="../slideLayouts/slideLayout92.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theme" Target="../theme/theme3.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8" Type="http://schemas.openxmlformats.org/officeDocument/2006/relationships/slideLayout" Target="../slideLayouts/slideLayout61.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20" Type="http://schemas.openxmlformats.org/officeDocument/2006/relationships/slideLayout" Target="../slideLayouts/slideLayout73.xml"/><Relationship Id="rId41"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theme" Target="../theme/theme4.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image" Target="../media/image3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3B4975-F412-41E4-9716-4461148A20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D894F-AAF4-43B3-A3E6-DF1F72AE40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2C400-A819-4F9C-B626-BB84A3B737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962DF-6A41-4AAD-83FA-7E1E6F77C0C2}" type="datetimeFigureOut">
              <a:rPr lang="en-US" smtClean="0"/>
              <a:t>1/20/2021</a:t>
            </a:fld>
            <a:endParaRPr lang="en-US"/>
          </a:p>
        </p:txBody>
      </p:sp>
      <p:sp>
        <p:nvSpPr>
          <p:cNvPr id="5" name="Footer Placeholder 4">
            <a:extLst>
              <a:ext uri="{FF2B5EF4-FFF2-40B4-BE49-F238E27FC236}">
                <a16:creationId xmlns:a16="http://schemas.microsoft.com/office/drawing/2014/main" id="{30A6034F-AFFD-4FE0-B06F-EFE9ADF2BF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70F329-C5E2-4E66-95FE-FF575C3F85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CAB976-615A-4962-B79B-746AE77AAE9C}" type="slidenum">
              <a:rPr lang="en-US" smtClean="0"/>
              <a:t>‹#›</a:t>
            </a:fld>
            <a:endParaRPr lang="en-US"/>
          </a:p>
        </p:txBody>
      </p:sp>
    </p:spTree>
    <p:extLst>
      <p:ext uri="{BB962C8B-B14F-4D97-AF65-F5344CB8AC3E}">
        <p14:creationId xmlns:p14="http://schemas.microsoft.com/office/powerpoint/2010/main" val="34523157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3774312"/>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4969" r:id="rId14"/>
    <p:sldLayoutId id="2147484970" r:id="rId15"/>
    <p:sldLayoutId id="2147484971" r:id="rId16"/>
    <p:sldLayoutId id="2147483940" r:id="rId17"/>
    <p:sldLayoutId id="2147484972" r:id="rId18"/>
    <p:sldLayoutId id="2147484973" r:id="rId19"/>
    <p:sldLayoutId id="2147484974" r:id="rId20"/>
    <p:sldLayoutId id="2147483874" r:id="rId21"/>
    <p:sldLayoutId id="2147483875" r:id="rId22"/>
    <p:sldLayoutId id="2147483876" r:id="rId23"/>
    <p:sldLayoutId id="2147483877" r:id="rId24"/>
    <p:sldLayoutId id="2147483878"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739" r:id="rId34"/>
    <p:sldLayoutId id="2147483910" r:id="rId35"/>
    <p:sldLayoutId id="2147483741" r:id="rId36"/>
    <p:sldLayoutId id="2147483742" r:id="rId37"/>
    <p:sldLayoutId id="2147483743" r:id="rId38"/>
    <p:sldLayoutId id="2147483744" r:id="rId39"/>
    <p:sldLayoutId id="2147483745" r:id="rId40"/>
    <p:sldLayoutId id="2147483747" r:id="rId41"/>
    <p:sldLayoutId id="2147483911"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5175513"/>
      </p:ext>
    </p:extLst>
  </p:cSld>
  <p:clrMap bg1="lt1" tx1="dk1" bg2="lt2" tx2="dk2" accent1="accent1" accent2="accent2" accent3="accent3" accent4="accent4" accent5="accent5" accent6="accent6" hlink="hlink" folHlink="folHlink"/>
  <p:sldLayoutIdLst>
    <p:sldLayoutId id="2147484976" r:id="rId1"/>
    <p:sldLayoutId id="2147484977" r:id="rId2"/>
    <p:sldLayoutId id="2147484978" r:id="rId3"/>
    <p:sldLayoutId id="2147484979" r:id="rId4"/>
    <p:sldLayoutId id="2147484980" r:id="rId5"/>
    <p:sldLayoutId id="2147484981" r:id="rId6"/>
    <p:sldLayoutId id="2147484982" r:id="rId7"/>
    <p:sldLayoutId id="2147485020" r:id="rId8"/>
    <p:sldLayoutId id="2147485021" r:id="rId9"/>
    <p:sldLayoutId id="2147483853" r:id="rId10"/>
    <p:sldLayoutId id="2147485022" r:id="rId11"/>
    <p:sldLayoutId id="2147485023" r:id="rId12"/>
    <p:sldLayoutId id="2147485024" r:id="rId13"/>
    <p:sldLayoutId id="2147485025" r:id="rId14"/>
    <p:sldLayoutId id="2147485026" r:id="rId15"/>
    <p:sldLayoutId id="2147483854" r:id="rId16"/>
    <p:sldLayoutId id="2147483852" r:id="rId17"/>
    <p:sldLayoutId id="2147485027"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40" r:id="rId39"/>
    <p:sldLayoutId id="2147483864" r:id="rId40"/>
    <p:sldLayoutId id="2147483865" r:id="rId41"/>
    <p:sldLayoutId id="2147483866" r:id="rId42"/>
    <p:sldLayoutId id="2147483868" r:id="rId43"/>
    <p:sldLayoutId id="2147483869"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584308"/>
      </p:ext>
    </p:extLst>
  </p:cSld>
  <p:clrMap bg1="lt1" tx1="dk1" bg2="lt2" tx2="dk2" accent1="accent1" accent2="accent2" accent3="accent3" accent4="accent4" accent5="accent5" accent6="accent6" hlink="hlink" folHlink="folHlink"/>
  <p:sldLayoutIdLst>
    <p:sldLayoutId id="2147485028" r:id="rId1"/>
    <p:sldLayoutId id="2147484869"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72" r:id="rId11"/>
    <p:sldLayoutId id="2147483678" r:id="rId12"/>
    <p:sldLayoutId id="2147483679" r:id="rId13"/>
    <p:sldLayoutId id="2147483680" r:id="rId14"/>
    <p:sldLayoutId id="2147483681" r:id="rId15"/>
    <p:sldLayoutId id="2147483682" r:id="rId16"/>
    <p:sldLayoutId id="2147483683" r:id="rId17"/>
    <p:sldLayoutId id="2147484951" r:id="rId18"/>
    <p:sldLayoutId id="2147484952" r:id="rId19"/>
    <p:sldLayoutId id="2147484953" r:id="rId20"/>
    <p:sldLayoutId id="2147484954" r:id="rId21"/>
    <p:sldLayoutId id="2147484955" r:id="rId22"/>
    <p:sldLayoutId id="2147484956" r:id="rId23"/>
    <p:sldLayoutId id="2147484957" r:id="rId24"/>
    <p:sldLayoutId id="2147484958" r:id="rId25"/>
    <p:sldLayoutId id="2147484959" r:id="rId26"/>
    <p:sldLayoutId id="2147484968" r:id="rId27"/>
    <p:sldLayoutId id="2147484932"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ka.ms/adopt/plan/generator" TargetMode="External"/><Relationship Id="rId2" Type="http://schemas.openxmlformats.org/officeDocument/2006/relationships/hyperlink" Target="http://aka.ms/adopt" TargetMode="External"/><Relationship Id="rId1" Type="http://schemas.openxmlformats.org/officeDocument/2006/relationships/slideLayout" Target="../slideLayouts/slideLayout21.xml"/><Relationship Id="rId6" Type="http://schemas.openxmlformats.org/officeDocument/2006/relationships/hyperlink" Target="http://docs.microsoft.com/learn" TargetMode="External"/><Relationship Id="rId5" Type="http://schemas.openxmlformats.org/officeDocument/2006/relationships/hyperlink" Target="http://aka.ms/enterprise-scale" TargetMode="External"/><Relationship Id="rId4" Type="http://schemas.openxmlformats.org/officeDocument/2006/relationships/hyperlink" Target="http://aka.ms/enterprisescal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0C54141-772D-4878-B585-479FB5BA146A}"/>
              </a:ext>
            </a:extLst>
          </p:cNvPr>
          <p:cNvPicPr>
            <a:picLocks noChangeAspect="1"/>
          </p:cNvPicPr>
          <p:nvPr/>
        </p:nvPicPr>
        <p:blipFill rotWithShape="1">
          <a:blip r:embed="rId2"/>
          <a:srcRect l="1713" r="1391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EFE2BC-1C7D-4967-94A3-5D846254CA87}"/>
              </a:ext>
            </a:extLst>
          </p:cNvPr>
          <p:cNvSpPr>
            <a:spLocks noGrp="1"/>
          </p:cNvSpPr>
          <p:nvPr>
            <p:ph type="ctrTitle"/>
          </p:nvPr>
        </p:nvSpPr>
        <p:spPr>
          <a:xfrm>
            <a:off x="477981" y="1122363"/>
            <a:ext cx="4023360" cy="3204134"/>
          </a:xfrm>
        </p:spPr>
        <p:txBody>
          <a:bodyPr anchor="b">
            <a:normAutofit/>
          </a:bodyPr>
          <a:lstStyle/>
          <a:p>
            <a:pPr algn="l"/>
            <a:r>
              <a:rPr lang="en-US" sz="4800"/>
              <a:t>Cloud Adoption Framework</a:t>
            </a:r>
          </a:p>
        </p:txBody>
      </p:sp>
      <p:sp>
        <p:nvSpPr>
          <p:cNvPr id="3" name="Subtitle 2">
            <a:extLst>
              <a:ext uri="{FF2B5EF4-FFF2-40B4-BE49-F238E27FC236}">
                <a16:creationId xmlns:a16="http://schemas.microsoft.com/office/drawing/2014/main" id="{33A97D45-26E9-4495-BF00-9FD2D60C8451}"/>
              </a:ext>
            </a:extLst>
          </p:cNvPr>
          <p:cNvSpPr>
            <a:spLocks noGrp="1"/>
          </p:cNvSpPr>
          <p:nvPr>
            <p:ph type="subTitle" idx="1"/>
          </p:nvPr>
        </p:nvSpPr>
        <p:spPr>
          <a:xfrm>
            <a:off x="477980" y="4872922"/>
            <a:ext cx="4023359" cy="1208141"/>
          </a:xfrm>
        </p:spPr>
        <p:txBody>
          <a:bodyPr>
            <a:normAutofit/>
          </a:bodyPr>
          <a:lstStyle/>
          <a:p>
            <a:pPr algn="l"/>
            <a:r>
              <a:rPr lang="en-US" sz="2000"/>
              <a:t>Overview</a:t>
            </a:r>
          </a:p>
          <a:p>
            <a:pPr algn="l"/>
            <a:r>
              <a:rPr lang="en-US" sz="2000"/>
              <a:t>Part 2 – Landing Zones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29045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ED76-CF80-4973-8824-F466C569BE5D}"/>
              </a:ext>
            </a:extLst>
          </p:cNvPr>
          <p:cNvSpPr>
            <a:spLocks noGrp="1"/>
          </p:cNvSpPr>
          <p:nvPr>
            <p:ph type="title"/>
          </p:nvPr>
        </p:nvSpPr>
        <p:spPr/>
        <p:txBody>
          <a:bodyPr/>
          <a:lstStyle/>
          <a:p>
            <a:r>
              <a:rPr lang="en-US"/>
              <a:t>References</a:t>
            </a:r>
          </a:p>
        </p:txBody>
      </p:sp>
      <p:sp>
        <p:nvSpPr>
          <p:cNvPr id="3" name="Text Placeholder 2">
            <a:extLst>
              <a:ext uri="{FF2B5EF4-FFF2-40B4-BE49-F238E27FC236}">
                <a16:creationId xmlns:a16="http://schemas.microsoft.com/office/drawing/2014/main" id="{3D9438CA-8D0E-4806-BC87-CDCAE9241F32}"/>
              </a:ext>
            </a:extLst>
          </p:cNvPr>
          <p:cNvSpPr>
            <a:spLocks noGrp="1"/>
          </p:cNvSpPr>
          <p:nvPr>
            <p:ph type="body" sz="quarter" idx="10"/>
          </p:nvPr>
        </p:nvSpPr>
        <p:spPr>
          <a:xfrm>
            <a:off x="586390" y="1434369"/>
            <a:ext cx="11018520" cy="3922612"/>
          </a:xfrm>
        </p:spPr>
        <p:txBody>
          <a:bodyPr/>
          <a:lstStyle/>
          <a:p>
            <a:r>
              <a:rPr lang="en-US">
                <a:hlinkClick r:id="rId2"/>
              </a:rPr>
              <a:t>http://aka.ms/adopt</a:t>
            </a:r>
            <a:endParaRPr lang="en-US"/>
          </a:p>
          <a:p>
            <a:endParaRPr lang="en-US"/>
          </a:p>
          <a:p>
            <a:r>
              <a:rPr lang="en-US">
                <a:hlinkClick r:id="rId3"/>
              </a:rPr>
              <a:t>http://aka.ms/adopt/plan/generator</a:t>
            </a:r>
            <a:endParaRPr lang="en-US"/>
          </a:p>
          <a:p>
            <a:endParaRPr lang="en-US"/>
          </a:p>
          <a:p>
            <a:r>
              <a:rPr lang="en-US">
                <a:hlinkClick r:id="rId4"/>
              </a:rPr>
              <a:t>http://aka.ms/enterprisescale</a:t>
            </a:r>
            <a:r>
              <a:rPr lang="en-US"/>
              <a:t>  - reference implementation</a:t>
            </a:r>
          </a:p>
          <a:p>
            <a:endParaRPr lang="en-US"/>
          </a:p>
          <a:p>
            <a:r>
              <a:rPr lang="en-US">
                <a:hlinkClick r:id="rId5"/>
              </a:rPr>
              <a:t>http://aka.ms/enterprise-scale</a:t>
            </a:r>
            <a:r>
              <a:rPr lang="en-US"/>
              <a:t> - Adoption Framework content</a:t>
            </a:r>
          </a:p>
          <a:p>
            <a:endParaRPr lang="en-US"/>
          </a:p>
          <a:p>
            <a:r>
              <a:rPr lang="en-US">
                <a:hlinkClick r:id="rId6"/>
              </a:rPr>
              <a:t>http://docs.Microsoft.com/learn</a:t>
            </a:r>
            <a:r>
              <a:rPr lang="en-US"/>
              <a:t> - Enterprise-scale learning path</a:t>
            </a:r>
          </a:p>
          <a:p>
            <a:endParaRPr lang="en-US"/>
          </a:p>
          <a:p>
            <a:endParaRPr lang="en-US"/>
          </a:p>
        </p:txBody>
      </p:sp>
    </p:spTree>
    <p:extLst>
      <p:ext uri="{BB962C8B-B14F-4D97-AF65-F5344CB8AC3E}">
        <p14:creationId xmlns:p14="http://schemas.microsoft.com/office/powerpoint/2010/main" val="27147602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F340EE-03E7-4CDE-A173-47FE2B8EC885}"/>
              </a:ext>
            </a:extLst>
          </p:cNvPr>
          <p:cNvSpPr>
            <a:spLocks noGrp="1"/>
          </p:cNvSpPr>
          <p:nvPr>
            <p:ph type="title"/>
          </p:nvPr>
        </p:nvSpPr>
        <p:spPr/>
        <p:txBody>
          <a:bodyPr/>
          <a:lstStyle/>
          <a:p>
            <a:r>
              <a:rPr lang="en-US"/>
              <a:t>Thank you !!!</a:t>
            </a:r>
          </a:p>
        </p:txBody>
      </p:sp>
    </p:spTree>
    <p:extLst>
      <p:ext uri="{BB962C8B-B14F-4D97-AF65-F5344CB8AC3E}">
        <p14:creationId xmlns:p14="http://schemas.microsoft.com/office/powerpoint/2010/main" val="1704528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7CB18D-53E1-4BCF-9C77-61F57376FA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p>
        </p:txBody>
      </p:sp>
      <p:sp>
        <p:nvSpPr>
          <p:cNvPr id="3" name="Content Placeholder 2">
            <a:extLst>
              <a:ext uri="{FF2B5EF4-FFF2-40B4-BE49-F238E27FC236}">
                <a16:creationId xmlns:a16="http://schemas.microsoft.com/office/drawing/2014/main" id="{18A02DCD-AF69-4B03-8A19-BF4F279D283A}"/>
              </a:ext>
            </a:extLst>
          </p:cNvPr>
          <p:cNvSpPr>
            <a:spLocks noGrp="1"/>
          </p:cNvSpPr>
          <p:nvPr>
            <p:ph idx="1"/>
          </p:nvPr>
        </p:nvSpPr>
        <p:spPr>
          <a:xfrm>
            <a:off x="4810259" y="649480"/>
            <a:ext cx="6555347" cy="5546047"/>
          </a:xfrm>
        </p:spPr>
        <p:txBody>
          <a:bodyPr anchor="ctr">
            <a:normAutofit/>
          </a:bodyPr>
          <a:lstStyle/>
          <a:p>
            <a:pPr marL="0" marR="0">
              <a:spcBef>
                <a:spcPts val="0"/>
              </a:spcBef>
              <a:spcAft>
                <a:spcPts val="0"/>
              </a:spcAft>
            </a:pPr>
            <a:r>
              <a:rPr lang="en-US" sz="2000">
                <a:effectLst/>
                <a:latin typeface="Calibri" panose="020F0502020204030204" pitchFamily="34" charset="0"/>
                <a:ea typeface="Calibri" panose="020F0502020204030204" pitchFamily="34" charset="0"/>
              </a:rPr>
              <a:t>Build a landing zone that supports your goals</a:t>
            </a:r>
          </a:p>
          <a:p>
            <a:pPr marL="0" marR="0">
              <a:spcBef>
                <a:spcPts val="0"/>
              </a:spcBef>
              <a:spcAft>
                <a:spcPts val="0"/>
              </a:spcAft>
            </a:pPr>
            <a:r>
              <a:rPr lang="en-US" sz="2000">
                <a:effectLst/>
                <a:latin typeface="Calibri" panose="020F0502020204030204" pitchFamily="34" charset="0"/>
                <a:ea typeface="Times New Roman" panose="02020603050405020304" pitchFamily="18" charset="0"/>
              </a:rPr>
              <a:t>What is a landing zone?</a:t>
            </a:r>
            <a:endParaRPr lang="en-US" sz="2000">
              <a:latin typeface="Calibri" panose="020F0502020204030204" pitchFamily="34" charset="0"/>
              <a:ea typeface="Times New Roman" panose="02020603050405020304" pitchFamily="18" charset="0"/>
            </a:endParaRPr>
          </a:p>
          <a:p>
            <a:pPr marL="0" marR="0">
              <a:spcBef>
                <a:spcPts val="0"/>
              </a:spcBef>
              <a:spcAft>
                <a:spcPts val="0"/>
              </a:spcAft>
            </a:pPr>
            <a:r>
              <a:rPr lang="en-US" sz="2000">
                <a:effectLst/>
                <a:latin typeface="Calibri" panose="020F0502020204030204" pitchFamily="34" charset="0"/>
                <a:ea typeface="Times New Roman" panose="02020603050405020304" pitchFamily="18" charset="0"/>
              </a:rPr>
              <a:t>What do we cover in the landing zone?</a:t>
            </a:r>
            <a:endParaRPr lang="en-US" sz="2000">
              <a:latin typeface="Calibri" panose="020F0502020204030204" pitchFamily="34" charset="0"/>
              <a:ea typeface="Times New Roman" panose="02020603050405020304" pitchFamily="18" charset="0"/>
            </a:endParaRPr>
          </a:p>
          <a:p>
            <a:pPr marL="0" marR="0">
              <a:spcBef>
                <a:spcPts val="0"/>
              </a:spcBef>
              <a:spcAft>
                <a:spcPts val="0"/>
              </a:spcAft>
            </a:pPr>
            <a:r>
              <a:rPr lang="en-US" sz="2000">
                <a:effectLst/>
                <a:latin typeface="Calibri" panose="020F0502020204030204" pitchFamily="34" charset="0"/>
                <a:ea typeface="Times New Roman" panose="02020603050405020304" pitchFamily="18" charset="0"/>
              </a:rPr>
              <a:t>How do we think about governance?</a:t>
            </a:r>
            <a:endParaRPr lang="en-US" sz="2000">
              <a:latin typeface="Calibri" panose="020F0502020204030204" pitchFamily="34" charset="0"/>
              <a:ea typeface="Times New Roman" panose="02020603050405020304" pitchFamily="18" charset="0"/>
            </a:endParaRPr>
          </a:p>
          <a:p>
            <a:pPr marL="0" marR="0">
              <a:spcBef>
                <a:spcPts val="0"/>
              </a:spcBef>
              <a:spcAft>
                <a:spcPts val="0"/>
              </a:spcAft>
            </a:pPr>
            <a:r>
              <a:rPr lang="en-US" sz="2000">
                <a:effectLst/>
                <a:latin typeface="Calibri" panose="020F0502020204030204" pitchFamily="34" charset="0"/>
                <a:ea typeface="Times New Roman" panose="02020603050405020304" pitchFamily="18" charset="0"/>
              </a:rPr>
              <a:t>What are the tools that support governance?</a:t>
            </a:r>
            <a:endParaRPr lang="en-US" sz="2000">
              <a:effectLst/>
              <a:latin typeface="Calibri" panose="020F0502020204030204" pitchFamily="34" charset="0"/>
              <a:ea typeface="Calibri" panose="020F0502020204030204" pitchFamily="34" charset="0"/>
            </a:endParaRPr>
          </a:p>
          <a:p>
            <a:endParaRPr lang="en-US" sz="2000"/>
          </a:p>
        </p:txBody>
      </p:sp>
    </p:spTree>
    <p:extLst>
      <p:ext uri="{BB962C8B-B14F-4D97-AF65-F5344CB8AC3E}">
        <p14:creationId xmlns:p14="http://schemas.microsoft.com/office/powerpoint/2010/main" val="3321835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A4BC0-FDCE-4BD6-9E99-995EF333C88A}"/>
              </a:ext>
            </a:extLst>
          </p:cNvPr>
          <p:cNvSpPr/>
          <p:nvPr/>
        </p:nvSpPr>
        <p:spPr>
          <a:xfrm>
            <a:off x="0" y="4454721"/>
            <a:ext cx="12192000" cy="595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970ED-FBB9-4EF3-A568-5BE22C9C6DEC}"/>
              </a:ext>
            </a:extLst>
          </p:cNvPr>
          <p:cNvSpPr>
            <a:spLocks noGrp="1"/>
          </p:cNvSpPr>
          <p:nvPr>
            <p:ph type="title"/>
          </p:nvPr>
        </p:nvSpPr>
        <p:spPr>
          <a:xfrm>
            <a:off x="0" y="0"/>
            <a:ext cx="10515600" cy="759000"/>
          </a:xfrm>
        </p:spPr>
        <p:txBody>
          <a:bodyPr/>
          <a:lstStyle/>
          <a:p>
            <a:r>
              <a:rPr lang="en-US"/>
              <a:t>The phases to livability – building your home</a:t>
            </a:r>
          </a:p>
        </p:txBody>
      </p:sp>
      <p:pic>
        <p:nvPicPr>
          <p:cNvPr id="1026" name="Picture 2" descr="See the source image">
            <a:extLst>
              <a:ext uri="{FF2B5EF4-FFF2-40B4-BE49-F238E27FC236}">
                <a16:creationId xmlns:a16="http://schemas.microsoft.com/office/drawing/2014/main" id="{1517BF0B-38FA-41DE-BDC4-6110DF3A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3" y="1052831"/>
            <a:ext cx="1457071" cy="940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EBBCD6-E761-40D2-A849-4128DF84FEFA}"/>
              </a:ext>
            </a:extLst>
          </p:cNvPr>
          <p:cNvSpPr txBox="1"/>
          <p:nvPr/>
        </p:nvSpPr>
        <p:spPr>
          <a:xfrm>
            <a:off x="145505" y="683499"/>
            <a:ext cx="1529586" cy="369332"/>
          </a:xfrm>
          <a:prstGeom prst="rect">
            <a:avLst/>
          </a:prstGeom>
          <a:noFill/>
        </p:spPr>
        <p:txBody>
          <a:bodyPr wrap="none" rtlCol="0">
            <a:spAutoFit/>
          </a:bodyPr>
          <a:lstStyle/>
          <a:p>
            <a:r>
              <a:rPr lang="en-US"/>
              <a:t>I need a home</a:t>
            </a:r>
          </a:p>
        </p:txBody>
      </p:sp>
      <p:sp>
        <p:nvSpPr>
          <p:cNvPr id="4" name="TextBox 3">
            <a:extLst>
              <a:ext uri="{FF2B5EF4-FFF2-40B4-BE49-F238E27FC236}">
                <a16:creationId xmlns:a16="http://schemas.microsoft.com/office/drawing/2014/main" id="{78639445-7C05-4B0B-955F-4B10295FB4E7}"/>
              </a:ext>
            </a:extLst>
          </p:cNvPr>
          <p:cNvSpPr txBox="1"/>
          <p:nvPr/>
        </p:nvSpPr>
        <p:spPr>
          <a:xfrm>
            <a:off x="1792448" y="1052831"/>
            <a:ext cx="2146371" cy="1815882"/>
          </a:xfrm>
          <a:prstGeom prst="rect">
            <a:avLst/>
          </a:prstGeom>
          <a:noFill/>
        </p:spPr>
        <p:txBody>
          <a:bodyPr wrap="square" rtlCol="0">
            <a:spAutoFit/>
          </a:bodyPr>
          <a:lstStyle/>
          <a:p>
            <a:r>
              <a:rPr lang="en-US" sz="1400"/>
              <a:t>Decision criteria:</a:t>
            </a:r>
          </a:p>
          <a:p>
            <a:pPr marL="285750" indent="-285750">
              <a:buFontTx/>
              <a:buChar char="-"/>
            </a:pPr>
            <a:r>
              <a:rPr lang="en-US" sz="1400"/>
              <a:t>Where?</a:t>
            </a:r>
          </a:p>
          <a:p>
            <a:pPr marL="285750" indent="-285750">
              <a:buFontTx/>
              <a:buChar char="-"/>
            </a:pPr>
            <a:r>
              <a:rPr lang="en-US" sz="1400"/>
              <a:t>What does it need?</a:t>
            </a:r>
          </a:p>
          <a:p>
            <a:pPr marL="285750" indent="-285750">
              <a:buFontTx/>
              <a:buChar char="-"/>
            </a:pPr>
            <a:r>
              <a:rPr lang="en-US" sz="1400"/>
              <a:t>Cost / taxes?</a:t>
            </a:r>
          </a:p>
          <a:p>
            <a:pPr marL="285750" indent="-285750">
              <a:buFontTx/>
              <a:buChar char="-"/>
            </a:pPr>
            <a:r>
              <a:rPr lang="en-US" sz="1400"/>
              <a:t>Growth?</a:t>
            </a:r>
          </a:p>
          <a:p>
            <a:pPr marL="285750" indent="-285750">
              <a:buFontTx/>
              <a:buChar char="-"/>
            </a:pPr>
            <a:r>
              <a:rPr lang="en-US" sz="1400"/>
              <a:t>Environment?</a:t>
            </a:r>
          </a:p>
          <a:p>
            <a:pPr marL="285750" indent="-285750">
              <a:buFontTx/>
              <a:buChar char="-"/>
            </a:pPr>
            <a:r>
              <a:rPr lang="en-US" sz="1400"/>
              <a:t>Proximity to services?</a:t>
            </a:r>
          </a:p>
          <a:p>
            <a:pPr marL="285750" indent="-285750">
              <a:buFontTx/>
              <a:buChar char="-"/>
            </a:pPr>
            <a:r>
              <a:rPr lang="en-US" sz="1400"/>
              <a:t>Lifestyle</a:t>
            </a:r>
          </a:p>
        </p:txBody>
      </p:sp>
      <p:pic>
        <p:nvPicPr>
          <p:cNvPr id="2050" name="Picture 2" descr="See the source image">
            <a:extLst>
              <a:ext uri="{FF2B5EF4-FFF2-40B4-BE49-F238E27FC236}">
                <a16:creationId xmlns:a16="http://schemas.microsoft.com/office/drawing/2014/main" id="{08B9CEEA-F34F-4E44-9D02-8D9F4C159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757" y="1052831"/>
            <a:ext cx="1915305" cy="107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C8C5DA-60EC-4E7F-B1BD-7FC8409E3650}"/>
              </a:ext>
            </a:extLst>
          </p:cNvPr>
          <p:cNvSpPr txBox="1"/>
          <p:nvPr/>
        </p:nvSpPr>
        <p:spPr>
          <a:xfrm>
            <a:off x="4359360" y="683499"/>
            <a:ext cx="1282723" cy="369332"/>
          </a:xfrm>
          <a:prstGeom prst="rect">
            <a:avLst/>
          </a:prstGeom>
          <a:noFill/>
        </p:spPr>
        <p:txBody>
          <a:bodyPr wrap="none" rtlCol="0">
            <a:spAutoFit/>
          </a:bodyPr>
          <a:lstStyle/>
          <a:p>
            <a:r>
              <a:rPr lang="en-US"/>
              <a:t>Build a plan</a:t>
            </a:r>
          </a:p>
        </p:txBody>
      </p:sp>
      <p:sp>
        <p:nvSpPr>
          <p:cNvPr id="8" name="TextBox 7">
            <a:extLst>
              <a:ext uri="{FF2B5EF4-FFF2-40B4-BE49-F238E27FC236}">
                <a16:creationId xmlns:a16="http://schemas.microsoft.com/office/drawing/2014/main" id="{1A8591F2-8AF8-4078-A3E6-79D6CC8E9C1F}"/>
              </a:ext>
            </a:extLst>
          </p:cNvPr>
          <p:cNvSpPr txBox="1"/>
          <p:nvPr/>
        </p:nvSpPr>
        <p:spPr>
          <a:xfrm>
            <a:off x="6096000" y="1052831"/>
            <a:ext cx="2027523" cy="1384995"/>
          </a:xfrm>
          <a:prstGeom prst="rect">
            <a:avLst/>
          </a:prstGeom>
          <a:noFill/>
        </p:spPr>
        <p:txBody>
          <a:bodyPr wrap="square" rtlCol="0">
            <a:spAutoFit/>
          </a:bodyPr>
          <a:lstStyle/>
          <a:p>
            <a:r>
              <a:rPr lang="en-US" sz="1400"/>
              <a:t>My plan:</a:t>
            </a:r>
          </a:p>
          <a:p>
            <a:pPr marL="285750" indent="-285750">
              <a:buFontTx/>
              <a:buChar char="-"/>
            </a:pPr>
            <a:r>
              <a:rPr lang="en-US" sz="1400"/>
              <a:t>Number of rooms</a:t>
            </a:r>
          </a:p>
          <a:p>
            <a:pPr marL="285750" indent="-285750">
              <a:buFontTx/>
              <a:buChar char="-"/>
            </a:pPr>
            <a:r>
              <a:rPr lang="en-US" sz="1400"/>
              <a:t>House direction</a:t>
            </a:r>
          </a:p>
          <a:p>
            <a:pPr marL="285750" indent="-285750">
              <a:buFontTx/>
              <a:buChar char="-"/>
            </a:pPr>
            <a:r>
              <a:rPr lang="en-US" sz="1400"/>
              <a:t>Features / luxuries?</a:t>
            </a:r>
          </a:p>
          <a:p>
            <a:pPr marL="285750" indent="-285750">
              <a:buFontTx/>
              <a:buChar char="-"/>
            </a:pPr>
            <a:r>
              <a:rPr lang="en-US" sz="1400"/>
              <a:t>What can I afford today?</a:t>
            </a:r>
          </a:p>
        </p:txBody>
      </p:sp>
      <p:pic>
        <p:nvPicPr>
          <p:cNvPr id="3074" name="Picture 2" descr="See the source image">
            <a:extLst>
              <a:ext uri="{FF2B5EF4-FFF2-40B4-BE49-F238E27FC236}">
                <a16:creationId xmlns:a16="http://schemas.microsoft.com/office/drawing/2014/main" id="{E2B582EB-B351-4026-9C8D-7C115B0E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523" y="1052831"/>
            <a:ext cx="1702062" cy="107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C2125F-6A9E-4D3A-A762-E84924170E78}"/>
              </a:ext>
            </a:extLst>
          </p:cNvPr>
          <p:cNvSpPr txBox="1"/>
          <p:nvPr/>
        </p:nvSpPr>
        <p:spPr>
          <a:xfrm>
            <a:off x="8242462" y="683499"/>
            <a:ext cx="1493614" cy="369332"/>
          </a:xfrm>
          <a:prstGeom prst="rect">
            <a:avLst/>
          </a:prstGeom>
          <a:noFill/>
        </p:spPr>
        <p:txBody>
          <a:bodyPr wrap="none" rtlCol="0">
            <a:spAutoFit/>
          </a:bodyPr>
          <a:lstStyle/>
          <a:p>
            <a:r>
              <a:rPr lang="en-US"/>
              <a:t>Start my build</a:t>
            </a:r>
          </a:p>
        </p:txBody>
      </p:sp>
      <p:sp>
        <p:nvSpPr>
          <p:cNvPr id="11" name="TextBox 10">
            <a:extLst>
              <a:ext uri="{FF2B5EF4-FFF2-40B4-BE49-F238E27FC236}">
                <a16:creationId xmlns:a16="http://schemas.microsoft.com/office/drawing/2014/main" id="{4C71326A-5EBC-4382-9109-E10FDBCC60CE}"/>
              </a:ext>
            </a:extLst>
          </p:cNvPr>
          <p:cNvSpPr txBox="1"/>
          <p:nvPr/>
        </p:nvSpPr>
        <p:spPr>
          <a:xfrm>
            <a:off x="9944524" y="1052831"/>
            <a:ext cx="2027523" cy="1169551"/>
          </a:xfrm>
          <a:prstGeom prst="rect">
            <a:avLst/>
          </a:prstGeom>
          <a:noFill/>
        </p:spPr>
        <p:txBody>
          <a:bodyPr wrap="square" rtlCol="0">
            <a:spAutoFit/>
          </a:bodyPr>
          <a:lstStyle/>
          <a:p>
            <a:r>
              <a:rPr lang="en-US" sz="1400"/>
              <a:t>My build:</a:t>
            </a:r>
          </a:p>
          <a:p>
            <a:pPr marL="285750" indent="-285750">
              <a:buFontTx/>
              <a:buChar char="-"/>
            </a:pPr>
            <a:r>
              <a:rPr lang="en-US" sz="1400"/>
              <a:t>Contractor</a:t>
            </a:r>
          </a:p>
          <a:p>
            <a:pPr marL="285750" indent="-285750">
              <a:buFontTx/>
              <a:buChar char="-"/>
            </a:pPr>
            <a:r>
              <a:rPr lang="en-US" sz="1400"/>
              <a:t>Foundation</a:t>
            </a:r>
          </a:p>
          <a:p>
            <a:pPr marL="285750" indent="-285750">
              <a:buFontTx/>
              <a:buChar char="-"/>
            </a:pPr>
            <a:r>
              <a:rPr lang="en-US" sz="1400"/>
              <a:t>Services</a:t>
            </a:r>
          </a:p>
          <a:p>
            <a:pPr marL="285750" indent="-285750">
              <a:buFontTx/>
              <a:buChar char="-"/>
            </a:pPr>
            <a:r>
              <a:rPr lang="en-US" sz="1400"/>
              <a:t>Inspection</a:t>
            </a:r>
          </a:p>
        </p:txBody>
      </p:sp>
      <p:sp>
        <p:nvSpPr>
          <p:cNvPr id="5" name="TextBox 4">
            <a:extLst>
              <a:ext uri="{FF2B5EF4-FFF2-40B4-BE49-F238E27FC236}">
                <a16:creationId xmlns:a16="http://schemas.microsoft.com/office/drawing/2014/main" id="{FEB38F1B-0EBF-4458-B4C2-64EEF721F809}"/>
              </a:ext>
            </a:extLst>
          </p:cNvPr>
          <p:cNvSpPr txBox="1"/>
          <p:nvPr/>
        </p:nvSpPr>
        <p:spPr>
          <a:xfrm>
            <a:off x="4212643" y="4514590"/>
            <a:ext cx="3509230" cy="461665"/>
          </a:xfrm>
          <a:prstGeom prst="rect">
            <a:avLst/>
          </a:prstGeom>
          <a:noFill/>
        </p:spPr>
        <p:txBody>
          <a:bodyPr wrap="none" rtlCol="0">
            <a:spAutoFit/>
          </a:bodyPr>
          <a:lstStyle/>
          <a:p>
            <a:r>
              <a:rPr lang="en-US" sz="2400" i="1">
                <a:solidFill>
                  <a:schemeClr val="bg1"/>
                </a:solidFill>
              </a:rPr>
              <a:t>“Life changes and evolves”</a:t>
            </a:r>
          </a:p>
        </p:txBody>
      </p:sp>
      <p:pic>
        <p:nvPicPr>
          <p:cNvPr id="4098" name="Picture 2" descr="See the source image">
            <a:extLst>
              <a:ext uri="{FF2B5EF4-FFF2-40B4-BE49-F238E27FC236}">
                <a16:creationId xmlns:a16="http://schemas.microsoft.com/office/drawing/2014/main" id="{10D1539B-C803-451C-A4B4-A7F63A5C0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357" y="5456050"/>
            <a:ext cx="2408572" cy="13548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EE905FD-7341-4704-B8C9-117B65944A5F}"/>
              </a:ext>
            </a:extLst>
          </p:cNvPr>
          <p:cNvSpPr txBox="1"/>
          <p:nvPr/>
        </p:nvSpPr>
        <p:spPr>
          <a:xfrm>
            <a:off x="3151230" y="5086718"/>
            <a:ext cx="1838132" cy="369332"/>
          </a:xfrm>
          <a:prstGeom prst="rect">
            <a:avLst/>
          </a:prstGeom>
          <a:noFill/>
        </p:spPr>
        <p:txBody>
          <a:bodyPr wrap="none" rtlCol="0">
            <a:spAutoFit/>
          </a:bodyPr>
          <a:lstStyle/>
          <a:p>
            <a:r>
              <a:rPr lang="en-US"/>
              <a:t>Add new features</a:t>
            </a:r>
          </a:p>
        </p:txBody>
      </p:sp>
      <p:pic>
        <p:nvPicPr>
          <p:cNvPr id="5122" name="Picture 2" descr="See the source image">
            <a:extLst>
              <a:ext uri="{FF2B5EF4-FFF2-40B4-BE49-F238E27FC236}">
                <a16:creationId xmlns:a16="http://schemas.microsoft.com/office/drawing/2014/main" id="{46900FCF-7B68-4252-B427-899EC9382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1753" y="5459749"/>
            <a:ext cx="2027623" cy="1351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69D30F-F58E-4A05-8116-49099D6EA16D}"/>
              </a:ext>
            </a:extLst>
          </p:cNvPr>
          <p:cNvSpPr txBox="1"/>
          <p:nvPr/>
        </p:nvSpPr>
        <p:spPr>
          <a:xfrm>
            <a:off x="7758957" y="5086718"/>
            <a:ext cx="1485215" cy="369332"/>
          </a:xfrm>
          <a:prstGeom prst="rect">
            <a:avLst/>
          </a:prstGeom>
          <a:noFill/>
        </p:spPr>
        <p:txBody>
          <a:bodyPr wrap="none" rtlCol="0">
            <a:spAutoFit/>
          </a:bodyPr>
          <a:lstStyle/>
          <a:p>
            <a:r>
              <a:rPr lang="en-US"/>
              <a:t>Holiday home</a:t>
            </a:r>
          </a:p>
        </p:txBody>
      </p:sp>
      <p:pic>
        <p:nvPicPr>
          <p:cNvPr id="6146" name="Picture 2" descr="See the source image">
            <a:extLst>
              <a:ext uri="{FF2B5EF4-FFF2-40B4-BE49-F238E27FC236}">
                <a16:creationId xmlns:a16="http://schemas.microsoft.com/office/drawing/2014/main" id="{419ECAB7-AE86-4429-818B-A7D2E23ACD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1112" y="5454083"/>
            <a:ext cx="1877520" cy="1356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0166767-3FA0-4512-9D7F-23AD42376D71}"/>
              </a:ext>
            </a:extLst>
          </p:cNvPr>
          <p:cNvSpPr txBox="1"/>
          <p:nvPr/>
        </p:nvSpPr>
        <p:spPr>
          <a:xfrm>
            <a:off x="5922382" y="5084751"/>
            <a:ext cx="1094980" cy="369332"/>
          </a:xfrm>
          <a:prstGeom prst="rect">
            <a:avLst/>
          </a:prstGeom>
          <a:noFill/>
        </p:spPr>
        <p:txBody>
          <a:bodyPr wrap="none" rtlCol="0">
            <a:spAutoFit/>
          </a:bodyPr>
          <a:lstStyle/>
          <a:p>
            <a:r>
              <a:rPr lang="en-US"/>
              <a:t>Extension</a:t>
            </a:r>
          </a:p>
        </p:txBody>
      </p:sp>
      <p:pic>
        <p:nvPicPr>
          <p:cNvPr id="8194" name="Picture 2" descr="See the source image">
            <a:extLst>
              <a:ext uri="{FF2B5EF4-FFF2-40B4-BE49-F238E27FC236}">
                <a16:creationId xmlns:a16="http://schemas.microsoft.com/office/drawing/2014/main" id="{ED620248-24E1-4173-BD6D-D5FC05D58D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446" y="2871665"/>
            <a:ext cx="2027624" cy="13527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5B92C8-F0BC-4135-A3D0-B7FB76D3228C}"/>
              </a:ext>
            </a:extLst>
          </p:cNvPr>
          <p:cNvSpPr txBox="1"/>
          <p:nvPr/>
        </p:nvSpPr>
        <p:spPr>
          <a:xfrm>
            <a:off x="7041933" y="3037340"/>
            <a:ext cx="2027523" cy="954107"/>
          </a:xfrm>
          <a:prstGeom prst="rect">
            <a:avLst/>
          </a:prstGeom>
          <a:noFill/>
        </p:spPr>
        <p:txBody>
          <a:bodyPr wrap="square" rtlCol="0">
            <a:spAutoFit/>
          </a:bodyPr>
          <a:lstStyle/>
          <a:p>
            <a:r>
              <a:rPr lang="en-US" sz="1400"/>
              <a:t>My house:</a:t>
            </a:r>
          </a:p>
          <a:p>
            <a:pPr marL="285750" indent="-285750">
              <a:buFontTx/>
              <a:buChar char="-"/>
            </a:pPr>
            <a:r>
              <a:rPr lang="en-US" sz="1400"/>
              <a:t>Built to plan</a:t>
            </a:r>
          </a:p>
          <a:p>
            <a:pPr marL="285750" indent="-285750">
              <a:buFontTx/>
              <a:buChar char="-"/>
            </a:pPr>
            <a:r>
              <a:rPr lang="en-US" sz="1400"/>
              <a:t>With what I need today?</a:t>
            </a:r>
          </a:p>
        </p:txBody>
      </p:sp>
    </p:spTree>
    <p:extLst>
      <p:ext uri="{BB962C8B-B14F-4D97-AF65-F5344CB8AC3E}">
        <p14:creationId xmlns:p14="http://schemas.microsoft.com/office/powerpoint/2010/main" val="3289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par>
                                <p:cTn id="14" presetID="10"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6146"/>
                                        </p:tgtEl>
                                        <p:attrNameLst>
                                          <p:attrName>style.visibility</p:attrName>
                                        </p:attrNameLst>
                                      </p:cBhvr>
                                      <p:to>
                                        <p:strVal val="visible"/>
                                      </p:to>
                                    </p:set>
                                    <p:animEffect transition="in" filter="fade">
                                      <p:cBhvr>
                                        <p:cTn id="2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A4BC0-FDCE-4BD6-9E99-995EF333C88A}"/>
              </a:ext>
            </a:extLst>
          </p:cNvPr>
          <p:cNvSpPr/>
          <p:nvPr/>
        </p:nvSpPr>
        <p:spPr>
          <a:xfrm>
            <a:off x="0" y="4454721"/>
            <a:ext cx="12192000" cy="5952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7970ED-FBB9-4EF3-A568-5BE22C9C6DEC}"/>
              </a:ext>
            </a:extLst>
          </p:cNvPr>
          <p:cNvSpPr>
            <a:spLocks noGrp="1"/>
          </p:cNvSpPr>
          <p:nvPr>
            <p:ph type="title"/>
          </p:nvPr>
        </p:nvSpPr>
        <p:spPr>
          <a:xfrm>
            <a:off x="0" y="0"/>
            <a:ext cx="10515600" cy="759000"/>
          </a:xfrm>
        </p:spPr>
        <p:txBody>
          <a:bodyPr/>
          <a:lstStyle/>
          <a:p>
            <a:r>
              <a:rPr lang="en-US"/>
              <a:t>Azure</a:t>
            </a:r>
          </a:p>
        </p:txBody>
      </p:sp>
      <p:pic>
        <p:nvPicPr>
          <p:cNvPr id="1026" name="Picture 2" descr="See the source image">
            <a:extLst>
              <a:ext uri="{FF2B5EF4-FFF2-40B4-BE49-F238E27FC236}">
                <a16:creationId xmlns:a16="http://schemas.microsoft.com/office/drawing/2014/main" id="{1517BF0B-38FA-41DE-BDC4-6110DF3ABF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763" y="1052831"/>
            <a:ext cx="1457071" cy="9403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EBBCD6-E761-40D2-A849-4128DF84FEFA}"/>
              </a:ext>
            </a:extLst>
          </p:cNvPr>
          <p:cNvSpPr txBox="1"/>
          <p:nvPr/>
        </p:nvSpPr>
        <p:spPr>
          <a:xfrm>
            <a:off x="145505" y="683499"/>
            <a:ext cx="1644746" cy="369332"/>
          </a:xfrm>
          <a:prstGeom prst="rect">
            <a:avLst/>
          </a:prstGeom>
          <a:noFill/>
        </p:spPr>
        <p:txBody>
          <a:bodyPr wrap="none" rtlCol="0">
            <a:spAutoFit/>
          </a:bodyPr>
          <a:lstStyle/>
          <a:p>
            <a:r>
              <a:rPr lang="en-US"/>
              <a:t>I need a CLOUD</a:t>
            </a:r>
          </a:p>
        </p:txBody>
      </p:sp>
      <p:sp>
        <p:nvSpPr>
          <p:cNvPr id="4" name="TextBox 3">
            <a:extLst>
              <a:ext uri="{FF2B5EF4-FFF2-40B4-BE49-F238E27FC236}">
                <a16:creationId xmlns:a16="http://schemas.microsoft.com/office/drawing/2014/main" id="{78639445-7C05-4B0B-955F-4B10295FB4E7}"/>
              </a:ext>
            </a:extLst>
          </p:cNvPr>
          <p:cNvSpPr txBox="1"/>
          <p:nvPr/>
        </p:nvSpPr>
        <p:spPr>
          <a:xfrm>
            <a:off x="1792448" y="1052831"/>
            <a:ext cx="2146371" cy="1169551"/>
          </a:xfrm>
          <a:prstGeom prst="rect">
            <a:avLst/>
          </a:prstGeom>
          <a:noFill/>
        </p:spPr>
        <p:txBody>
          <a:bodyPr wrap="square" rtlCol="0">
            <a:spAutoFit/>
          </a:bodyPr>
          <a:lstStyle/>
          <a:p>
            <a:r>
              <a:rPr lang="en-US" sz="1400"/>
              <a:t>Decision criteria:</a:t>
            </a:r>
          </a:p>
          <a:p>
            <a:pPr marL="285750" indent="-285750">
              <a:buFontTx/>
              <a:buChar char="-"/>
            </a:pPr>
            <a:r>
              <a:rPr lang="en-US" sz="1400"/>
              <a:t>Who?</a:t>
            </a:r>
          </a:p>
          <a:p>
            <a:pPr marL="285750" indent="-285750">
              <a:buFontTx/>
              <a:buChar char="-"/>
            </a:pPr>
            <a:r>
              <a:rPr lang="en-US" sz="1400"/>
              <a:t>Cost?</a:t>
            </a:r>
          </a:p>
          <a:p>
            <a:pPr marL="285750" indent="-285750">
              <a:buFontTx/>
              <a:buChar char="-"/>
            </a:pPr>
            <a:r>
              <a:rPr lang="en-US" sz="1400"/>
              <a:t>Capabilities?</a:t>
            </a:r>
          </a:p>
          <a:p>
            <a:pPr marL="285750" indent="-285750">
              <a:buFontTx/>
              <a:buChar char="-"/>
            </a:pPr>
            <a:r>
              <a:rPr lang="en-US" sz="1400"/>
              <a:t>Relationship?</a:t>
            </a:r>
          </a:p>
        </p:txBody>
      </p:sp>
      <p:pic>
        <p:nvPicPr>
          <p:cNvPr id="2050" name="Picture 2" descr="See the source image">
            <a:extLst>
              <a:ext uri="{FF2B5EF4-FFF2-40B4-BE49-F238E27FC236}">
                <a16:creationId xmlns:a16="http://schemas.microsoft.com/office/drawing/2014/main" id="{08B9CEEA-F34F-4E44-9D02-8D9F4C159A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757" y="1052831"/>
            <a:ext cx="1915305" cy="107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C8C5DA-60EC-4E7F-B1BD-7FC8409E3650}"/>
              </a:ext>
            </a:extLst>
          </p:cNvPr>
          <p:cNvSpPr txBox="1"/>
          <p:nvPr/>
        </p:nvSpPr>
        <p:spPr>
          <a:xfrm>
            <a:off x="4359360" y="683499"/>
            <a:ext cx="1282723" cy="369332"/>
          </a:xfrm>
          <a:prstGeom prst="rect">
            <a:avLst/>
          </a:prstGeom>
          <a:noFill/>
        </p:spPr>
        <p:txBody>
          <a:bodyPr wrap="none" rtlCol="0">
            <a:spAutoFit/>
          </a:bodyPr>
          <a:lstStyle/>
          <a:p>
            <a:r>
              <a:rPr lang="en-US"/>
              <a:t>Build a plan</a:t>
            </a:r>
          </a:p>
        </p:txBody>
      </p:sp>
      <p:sp>
        <p:nvSpPr>
          <p:cNvPr id="8" name="TextBox 7">
            <a:extLst>
              <a:ext uri="{FF2B5EF4-FFF2-40B4-BE49-F238E27FC236}">
                <a16:creationId xmlns:a16="http://schemas.microsoft.com/office/drawing/2014/main" id="{1A8591F2-8AF8-4078-A3E6-79D6CC8E9C1F}"/>
              </a:ext>
            </a:extLst>
          </p:cNvPr>
          <p:cNvSpPr txBox="1"/>
          <p:nvPr/>
        </p:nvSpPr>
        <p:spPr>
          <a:xfrm>
            <a:off x="6096000" y="1052831"/>
            <a:ext cx="2027523" cy="1815882"/>
          </a:xfrm>
          <a:prstGeom prst="rect">
            <a:avLst/>
          </a:prstGeom>
          <a:noFill/>
        </p:spPr>
        <p:txBody>
          <a:bodyPr wrap="square" rtlCol="0">
            <a:spAutoFit/>
          </a:bodyPr>
          <a:lstStyle/>
          <a:p>
            <a:r>
              <a:rPr lang="en-US" sz="1400"/>
              <a:t>My plan:</a:t>
            </a:r>
          </a:p>
          <a:p>
            <a:pPr marL="285750" indent="-285750">
              <a:buFontTx/>
              <a:buChar char="-"/>
            </a:pPr>
            <a:r>
              <a:rPr lang="en-US" sz="1400"/>
              <a:t>Motivations</a:t>
            </a:r>
          </a:p>
          <a:p>
            <a:pPr marL="285750" indent="-285750">
              <a:buFontTx/>
              <a:buChar char="-"/>
            </a:pPr>
            <a:r>
              <a:rPr lang="en-US" sz="1400"/>
              <a:t>Horizons</a:t>
            </a:r>
          </a:p>
          <a:p>
            <a:pPr marL="285750" indent="-285750">
              <a:buFontTx/>
              <a:buChar char="-"/>
            </a:pPr>
            <a:r>
              <a:rPr lang="en-US" sz="1400"/>
              <a:t>Business Requirements</a:t>
            </a:r>
          </a:p>
          <a:p>
            <a:pPr marL="285750" indent="-285750">
              <a:buFontTx/>
              <a:buChar char="-"/>
            </a:pPr>
            <a:r>
              <a:rPr lang="en-US" sz="1400"/>
              <a:t>Skills</a:t>
            </a:r>
          </a:p>
          <a:p>
            <a:pPr marL="285750" indent="-285750">
              <a:buFontTx/>
              <a:buChar char="-"/>
            </a:pPr>
            <a:r>
              <a:rPr lang="en-US" sz="1400"/>
              <a:t>Backlog of work / projects</a:t>
            </a:r>
          </a:p>
        </p:txBody>
      </p:sp>
      <p:pic>
        <p:nvPicPr>
          <p:cNvPr id="3074" name="Picture 2" descr="See the source image">
            <a:extLst>
              <a:ext uri="{FF2B5EF4-FFF2-40B4-BE49-F238E27FC236}">
                <a16:creationId xmlns:a16="http://schemas.microsoft.com/office/drawing/2014/main" id="{E2B582EB-B351-4026-9C8D-7C115B0EF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3523" y="1052831"/>
            <a:ext cx="1702062" cy="107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C2125F-6A9E-4D3A-A762-E84924170E78}"/>
              </a:ext>
            </a:extLst>
          </p:cNvPr>
          <p:cNvSpPr txBox="1"/>
          <p:nvPr/>
        </p:nvSpPr>
        <p:spPr>
          <a:xfrm>
            <a:off x="8242462" y="683499"/>
            <a:ext cx="1418722" cy="369332"/>
          </a:xfrm>
          <a:prstGeom prst="rect">
            <a:avLst/>
          </a:prstGeom>
          <a:noFill/>
        </p:spPr>
        <p:txBody>
          <a:bodyPr wrap="none" rtlCol="0">
            <a:spAutoFit/>
          </a:bodyPr>
          <a:lstStyle/>
          <a:p>
            <a:r>
              <a:rPr lang="en-US"/>
              <a:t>Landing zone</a:t>
            </a:r>
          </a:p>
        </p:txBody>
      </p:sp>
      <p:sp>
        <p:nvSpPr>
          <p:cNvPr id="11" name="TextBox 10">
            <a:extLst>
              <a:ext uri="{FF2B5EF4-FFF2-40B4-BE49-F238E27FC236}">
                <a16:creationId xmlns:a16="http://schemas.microsoft.com/office/drawing/2014/main" id="{4C71326A-5EBC-4382-9109-E10FDBCC60CE}"/>
              </a:ext>
            </a:extLst>
          </p:cNvPr>
          <p:cNvSpPr txBox="1"/>
          <p:nvPr/>
        </p:nvSpPr>
        <p:spPr>
          <a:xfrm>
            <a:off x="9944524" y="1052831"/>
            <a:ext cx="2027523" cy="1169551"/>
          </a:xfrm>
          <a:prstGeom prst="rect">
            <a:avLst/>
          </a:prstGeom>
          <a:noFill/>
        </p:spPr>
        <p:txBody>
          <a:bodyPr wrap="square" rtlCol="0">
            <a:spAutoFit/>
          </a:bodyPr>
          <a:lstStyle/>
          <a:p>
            <a:r>
              <a:rPr lang="en-US" sz="1400"/>
              <a:t>My build:</a:t>
            </a:r>
          </a:p>
          <a:p>
            <a:pPr marL="285750" indent="-285750">
              <a:buFontTx/>
              <a:buChar char="-"/>
            </a:pPr>
            <a:r>
              <a:rPr lang="en-US" sz="1400"/>
              <a:t>Connectivity</a:t>
            </a:r>
          </a:p>
          <a:p>
            <a:pPr marL="285750" indent="-285750">
              <a:buFontTx/>
              <a:buChar char="-"/>
            </a:pPr>
            <a:r>
              <a:rPr lang="en-US" sz="1400"/>
              <a:t>Security</a:t>
            </a:r>
          </a:p>
          <a:p>
            <a:pPr marL="285750" indent="-285750">
              <a:buFontTx/>
              <a:buChar char="-"/>
            </a:pPr>
            <a:r>
              <a:rPr lang="en-US" sz="1400"/>
              <a:t>Management</a:t>
            </a:r>
          </a:p>
          <a:p>
            <a:pPr marL="285750" indent="-285750">
              <a:buFontTx/>
              <a:buChar char="-"/>
            </a:pPr>
            <a:r>
              <a:rPr lang="en-US" sz="1400"/>
              <a:t>Business Continuity</a:t>
            </a:r>
          </a:p>
        </p:txBody>
      </p:sp>
      <p:sp>
        <p:nvSpPr>
          <p:cNvPr id="5" name="TextBox 4">
            <a:extLst>
              <a:ext uri="{FF2B5EF4-FFF2-40B4-BE49-F238E27FC236}">
                <a16:creationId xmlns:a16="http://schemas.microsoft.com/office/drawing/2014/main" id="{FEB38F1B-0EBF-4458-B4C2-64EEF721F809}"/>
              </a:ext>
            </a:extLst>
          </p:cNvPr>
          <p:cNvSpPr txBox="1"/>
          <p:nvPr/>
        </p:nvSpPr>
        <p:spPr>
          <a:xfrm>
            <a:off x="4212643" y="4514590"/>
            <a:ext cx="4134402" cy="461665"/>
          </a:xfrm>
          <a:prstGeom prst="rect">
            <a:avLst/>
          </a:prstGeom>
          <a:noFill/>
        </p:spPr>
        <p:txBody>
          <a:bodyPr wrap="none" rtlCol="0">
            <a:spAutoFit/>
          </a:bodyPr>
          <a:lstStyle/>
          <a:p>
            <a:r>
              <a:rPr lang="en-US" sz="2400" i="1">
                <a:solidFill>
                  <a:schemeClr val="bg1"/>
                </a:solidFill>
              </a:rPr>
              <a:t>“Business changes and evolves”</a:t>
            </a:r>
          </a:p>
        </p:txBody>
      </p:sp>
      <p:pic>
        <p:nvPicPr>
          <p:cNvPr id="4098" name="Picture 2" descr="See the source image">
            <a:extLst>
              <a:ext uri="{FF2B5EF4-FFF2-40B4-BE49-F238E27FC236}">
                <a16:creationId xmlns:a16="http://schemas.microsoft.com/office/drawing/2014/main" id="{10D1539B-C803-451C-A4B4-A7F63A5C04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8357" y="5456050"/>
            <a:ext cx="2408572" cy="13548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EE905FD-7341-4704-B8C9-117B65944A5F}"/>
              </a:ext>
            </a:extLst>
          </p:cNvPr>
          <p:cNvSpPr txBox="1"/>
          <p:nvPr/>
        </p:nvSpPr>
        <p:spPr>
          <a:xfrm>
            <a:off x="3151230" y="5086718"/>
            <a:ext cx="2122825" cy="369332"/>
          </a:xfrm>
          <a:prstGeom prst="rect">
            <a:avLst/>
          </a:prstGeom>
          <a:noFill/>
        </p:spPr>
        <p:txBody>
          <a:bodyPr wrap="none" rtlCol="0">
            <a:spAutoFit/>
          </a:bodyPr>
          <a:lstStyle/>
          <a:p>
            <a:r>
              <a:rPr lang="en-US"/>
              <a:t>Add new capabilities</a:t>
            </a:r>
          </a:p>
        </p:txBody>
      </p:sp>
      <p:pic>
        <p:nvPicPr>
          <p:cNvPr id="5122" name="Picture 2" descr="See the source image">
            <a:extLst>
              <a:ext uri="{FF2B5EF4-FFF2-40B4-BE49-F238E27FC236}">
                <a16:creationId xmlns:a16="http://schemas.microsoft.com/office/drawing/2014/main" id="{46900FCF-7B68-4252-B427-899EC9382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0973" y="5459749"/>
            <a:ext cx="2027623" cy="1351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69D30F-F58E-4A05-8116-49099D6EA16D}"/>
              </a:ext>
            </a:extLst>
          </p:cNvPr>
          <p:cNvSpPr txBox="1"/>
          <p:nvPr/>
        </p:nvSpPr>
        <p:spPr>
          <a:xfrm>
            <a:off x="7744214" y="5086718"/>
            <a:ext cx="1575111" cy="369332"/>
          </a:xfrm>
          <a:prstGeom prst="rect">
            <a:avLst/>
          </a:prstGeom>
          <a:noFill/>
        </p:spPr>
        <p:txBody>
          <a:bodyPr wrap="none" rtlCol="0">
            <a:spAutoFit/>
          </a:bodyPr>
          <a:lstStyle/>
          <a:p>
            <a:r>
              <a:rPr lang="en-US"/>
              <a:t>M&amp;A / Growth</a:t>
            </a:r>
          </a:p>
        </p:txBody>
      </p:sp>
      <p:pic>
        <p:nvPicPr>
          <p:cNvPr id="6146" name="Picture 2" descr="See the source image">
            <a:extLst>
              <a:ext uri="{FF2B5EF4-FFF2-40B4-BE49-F238E27FC236}">
                <a16:creationId xmlns:a16="http://schemas.microsoft.com/office/drawing/2014/main" id="{419ECAB7-AE86-4429-818B-A7D2E23ACD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3406" y="5454083"/>
            <a:ext cx="1877520" cy="13567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0166767-3FA0-4512-9D7F-23AD42376D71}"/>
              </a:ext>
            </a:extLst>
          </p:cNvPr>
          <p:cNvSpPr txBox="1"/>
          <p:nvPr/>
        </p:nvSpPr>
        <p:spPr>
          <a:xfrm>
            <a:off x="5548309" y="5084751"/>
            <a:ext cx="1787670" cy="369332"/>
          </a:xfrm>
          <a:prstGeom prst="rect">
            <a:avLst/>
          </a:prstGeom>
          <a:noFill/>
        </p:spPr>
        <p:txBody>
          <a:bodyPr wrap="square" rtlCol="0">
            <a:spAutoFit/>
          </a:bodyPr>
          <a:lstStyle/>
          <a:p>
            <a:r>
              <a:rPr lang="en-US"/>
              <a:t>Expand Portfolio</a:t>
            </a:r>
          </a:p>
        </p:txBody>
      </p:sp>
      <p:pic>
        <p:nvPicPr>
          <p:cNvPr id="8194" name="Picture 2" descr="See the source image">
            <a:extLst>
              <a:ext uri="{FF2B5EF4-FFF2-40B4-BE49-F238E27FC236}">
                <a16:creationId xmlns:a16="http://schemas.microsoft.com/office/drawing/2014/main" id="{ED620248-24E1-4173-BD6D-D5FC05D58D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53446" y="2871665"/>
            <a:ext cx="2027624" cy="13527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5B92C8-F0BC-4135-A3D0-B7FB76D3228C}"/>
              </a:ext>
            </a:extLst>
          </p:cNvPr>
          <p:cNvSpPr txBox="1"/>
          <p:nvPr/>
        </p:nvSpPr>
        <p:spPr>
          <a:xfrm>
            <a:off x="7041933" y="3037340"/>
            <a:ext cx="2027523" cy="954107"/>
          </a:xfrm>
          <a:prstGeom prst="rect">
            <a:avLst/>
          </a:prstGeom>
          <a:noFill/>
        </p:spPr>
        <p:txBody>
          <a:bodyPr wrap="square" rtlCol="0">
            <a:spAutoFit/>
          </a:bodyPr>
          <a:lstStyle/>
          <a:p>
            <a:r>
              <a:rPr lang="en-US" sz="1400"/>
              <a:t>My environment:</a:t>
            </a:r>
          </a:p>
          <a:p>
            <a:pPr marL="285750" indent="-285750">
              <a:buFontTx/>
              <a:buChar char="-"/>
            </a:pPr>
            <a:r>
              <a:rPr lang="en-US" sz="1400"/>
              <a:t>Workloads</a:t>
            </a:r>
          </a:p>
          <a:p>
            <a:pPr marL="285750" indent="-285750">
              <a:buFontTx/>
              <a:buChar char="-"/>
            </a:pPr>
            <a:r>
              <a:rPr lang="en-US" sz="1400"/>
              <a:t>Services</a:t>
            </a:r>
          </a:p>
          <a:p>
            <a:pPr marL="285750" indent="-285750">
              <a:buFontTx/>
              <a:buChar char="-"/>
            </a:pPr>
            <a:r>
              <a:rPr lang="en-US" sz="1400"/>
              <a:t>Applications</a:t>
            </a:r>
          </a:p>
        </p:txBody>
      </p:sp>
      <p:sp>
        <p:nvSpPr>
          <p:cNvPr id="9" name="Rectangle 8">
            <a:extLst>
              <a:ext uri="{FF2B5EF4-FFF2-40B4-BE49-F238E27FC236}">
                <a16:creationId xmlns:a16="http://schemas.microsoft.com/office/drawing/2014/main" id="{A6BC5DD0-44FB-4F36-9363-E404B0FF10E8}"/>
              </a:ext>
            </a:extLst>
          </p:cNvPr>
          <p:cNvSpPr/>
          <p:nvPr/>
        </p:nvSpPr>
        <p:spPr>
          <a:xfrm>
            <a:off x="7919207" y="511728"/>
            <a:ext cx="4091030" cy="22063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8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par>
                                <p:cTn id="14" presetID="10" presetClass="entr" presetSubtype="0" fill="hold" nodeType="withEffect">
                                  <p:stCondLst>
                                    <p:cond delay="0"/>
                                  </p:stCondLst>
                                  <p:childTnLst>
                                    <p:set>
                                      <p:cBhvr>
                                        <p:cTn id="15" dur="1" fill="hold">
                                          <p:stCondLst>
                                            <p:cond delay="0"/>
                                          </p:stCondLst>
                                        </p:cTn>
                                        <p:tgtEl>
                                          <p:spTgt spid="5122"/>
                                        </p:tgtEl>
                                        <p:attrNameLst>
                                          <p:attrName>style.visibility</p:attrName>
                                        </p:attrNameLst>
                                      </p:cBhvr>
                                      <p:to>
                                        <p:strVal val="visible"/>
                                      </p:to>
                                    </p:set>
                                    <p:animEffect transition="in" filter="fade">
                                      <p:cBhvr>
                                        <p:cTn id="16" dur="500"/>
                                        <p:tgtEl>
                                          <p:spTgt spid="51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6146"/>
                                        </p:tgtEl>
                                        <p:attrNameLst>
                                          <p:attrName>style.visibility</p:attrName>
                                        </p:attrNameLst>
                                      </p:cBhvr>
                                      <p:to>
                                        <p:strVal val="visible"/>
                                      </p:to>
                                    </p:set>
                                    <p:animEffect transition="in" filter="fade">
                                      <p:cBhvr>
                                        <p:cTn id="2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P spid="16"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6867778" y="1895836"/>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3775433" y="1878093"/>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3717493" y="2483539"/>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704224" y="4164891"/>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646284" y="4770337"/>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9" name="Rectangle 78">
            <a:extLst>
              <a:ext uri="{FF2B5EF4-FFF2-40B4-BE49-F238E27FC236}">
                <a16:creationId xmlns:a16="http://schemas.microsoft.com/office/drawing/2014/main" id="{31B09133-CED7-4A97-BF57-B55557733130}"/>
              </a:ext>
            </a:extLst>
          </p:cNvPr>
          <p:cNvSpPr/>
          <p:nvPr/>
        </p:nvSpPr>
        <p:spPr>
          <a:xfrm>
            <a:off x="6830352" y="2311644"/>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4731564" y="203793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1662641" y="4378923"/>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7928016" y="2050254"/>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50183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107283"/>
            <a:ext cx="239603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67988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9585858" y="2436325"/>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9592324" y="3053769"/>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10594019" y="259914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3780796" y="457525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3894464" y="519269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4741088" y="473807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7335552" y="2581693"/>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7342582" y="3424183"/>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7119684" y="2682050"/>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7077464" y="3514310"/>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4B20B90D-A75E-4EF9-B5F8-CEA36BD29A2C}"/>
              </a:ext>
            </a:extLst>
          </p:cNvPr>
          <p:cNvSpPr/>
          <p:nvPr/>
        </p:nvSpPr>
        <p:spPr>
          <a:xfrm>
            <a:off x="3536118" y="3713620"/>
            <a:ext cx="242374" cy="369332"/>
          </a:xfrm>
          <a:prstGeom prst="rect">
            <a:avLst/>
          </a:prstGeom>
        </p:spPr>
        <p:txBody>
          <a:bodyPr wrap="none">
            <a:spAutoFit/>
          </a:bodyPr>
          <a:lstStyle/>
          <a:p>
            <a:r>
              <a:rPr lang="en-US" b="0" i="0">
                <a:solidFill>
                  <a:srgbClr val="000000"/>
                </a:solidFill>
                <a:effectLst/>
                <a:latin typeface="Times New Roman" panose="02020603050405020304" pitchFamily="18" charset="0"/>
              </a:rPr>
              <a:t> </a:t>
            </a:r>
            <a:endParaRPr lang="en-US"/>
          </a:p>
        </p:txBody>
      </p:sp>
      <p:cxnSp>
        <p:nvCxnSpPr>
          <p:cNvPr id="5" name="Straight Connector 4">
            <a:extLst>
              <a:ext uri="{FF2B5EF4-FFF2-40B4-BE49-F238E27FC236}">
                <a16:creationId xmlns:a16="http://schemas.microsoft.com/office/drawing/2014/main" id="{069DC928-5BD8-4C3F-8F7C-009E901A4733}"/>
              </a:ext>
            </a:extLst>
          </p:cNvPr>
          <p:cNvCxnSpPr>
            <a:cxnSpLocks/>
          </p:cNvCxnSpPr>
          <p:nvPr/>
        </p:nvCxnSpPr>
        <p:spPr>
          <a:xfrm flipH="1">
            <a:off x="9185357" y="3228979"/>
            <a:ext cx="363077" cy="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98D03888-B938-4AF0-AF68-6B770BDDE067}"/>
              </a:ext>
            </a:extLst>
          </p:cNvPr>
          <p:cNvCxnSpPr>
            <a:cxnSpLocks/>
          </p:cNvCxnSpPr>
          <p:nvPr/>
        </p:nvCxnSpPr>
        <p:spPr>
          <a:xfrm>
            <a:off x="4939667" y="435537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09D54AF8-4AFB-4EDF-884F-4A2126AC891A}"/>
              </a:ext>
            </a:extLst>
          </p:cNvPr>
          <p:cNvCxnSpPr>
            <a:cxnSpLocks/>
          </p:cNvCxnSpPr>
          <p:nvPr/>
        </p:nvCxnSpPr>
        <p:spPr>
          <a:xfrm>
            <a:off x="1838659" y="3957007"/>
            <a:ext cx="0" cy="206376"/>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10" name="Rectangle: Rounded Corners 9">
            <a:extLst>
              <a:ext uri="{FF2B5EF4-FFF2-40B4-BE49-F238E27FC236}">
                <a16:creationId xmlns:a16="http://schemas.microsoft.com/office/drawing/2014/main" id="{BC3B22D2-5DC7-4FB6-B72A-0F644CEB8727}"/>
              </a:ext>
              <a:ext uri="{C183D7F6-B498-43B3-948B-1728B52AA6E4}">
                <adec:decorative xmlns:adec="http://schemas.microsoft.com/office/drawing/2017/decorative" val="1"/>
              </a:ext>
            </a:extLst>
          </p:cNvPr>
          <p:cNvSpPr/>
          <p:nvPr/>
        </p:nvSpPr>
        <p:spPr>
          <a:xfrm>
            <a:off x="7621559" y="4573516"/>
            <a:ext cx="3490671"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31BBF809-0662-40BD-85EB-6109DE307C91}"/>
              </a:ext>
            </a:extLst>
          </p:cNvPr>
          <p:cNvSpPr txBox="1"/>
          <p:nvPr/>
        </p:nvSpPr>
        <p:spPr>
          <a:xfrm>
            <a:off x="7819898" y="5142843"/>
            <a:ext cx="3139649" cy="61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Well-Architected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Operational Excellence | Performance Efficiency | Reliability | Security | Cost Optimization </a:t>
            </a:r>
          </a:p>
        </p:txBody>
      </p:sp>
      <p:sp>
        <p:nvSpPr>
          <p:cNvPr id="12" name="Trackers_EADF_bidi">
            <a:extLst>
              <a:ext uri="{FF2B5EF4-FFF2-40B4-BE49-F238E27FC236}">
                <a16:creationId xmlns:a16="http://schemas.microsoft.com/office/drawing/2014/main" id="{BA9B51F1-9E44-406D-BB9A-5C7650DD9049}"/>
              </a:ext>
              <a:ext uri="{C183D7F6-B498-43B3-948B-1728B52AA6E4}">
                <adec:decorative xmlns:adec="http://schemas.microsoft.com/office/drawing/2017/decorative" val="1"/>
              </a:ext>
            </a:extLst>
          </p:cNvPr>
          <p:cNvSpPr>
            <a:spLocks noChangeAspect="1" noEditPoints="1"/>
          </p:cNvSpPr>
          <p:nvPr/>
        </p:nvSpPr>
        <p:spPr bwMode="auto">
          <a:xfrm>
            <a:off x="9239041" y="4688223"/>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18CCA53B-963B-4643-B21D-B1EDE84A9CC2}"/>
              </a:ext>
            </a:extLst>
          </p:cNvPr>
          <p:cNvCxnSpPr>
            <a:cxnSpLocks/>
          </p:cNvCxnSpPr>
          <p:nvPr/>
        </p:nvCxnSpPr>
        <p:spPr>
          <a:xfrm>
            <a:off x="8113567" y="437525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2D044DFB-8494-4D4A-8D1C-B879986F6642}"/>
              </a:ext>
            </a:extLst>
          </p:cNvPr>
          <p:cNvCxnSpPr>
            <a:cxnSpLocks/>
          </p:cNvCxnSpPr>
          <p:nvPr/>
        </p:nvCxnSpPr>
        <p:spPr>
          <a:xfrm>
            <a:off x="10578471" y="3892387"/>
            <a:ext cx="0" cy="69036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5921BA67-E8F9-4DEE-B012-F4CA68C8320F}"/>
              </a:ext>
            </a:extLst>
          </p:cNvPr>
          <p:cNvSpPr txBox="1"/>
          <p:nvPr/>
        </p:nvSpPr>
        <p:spPr>
          <a:xfrm>
            <a:off x="1302327" y="878647"/>
            <a:ext cx="10339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Business </a:t>
            </a:r>
          </a:p>
        </p:txBody>
      </p:sp>
      <p:sp>
        <p:nvSpPr>
          <p:cNvPr id="35" name="TextBox 34">
            <a:extLst>
              <a:ext uri="{FF2B5EF4-FFF2-40B4-BE49-F238E27FC236}">
                <a16:creationId xmlns:a16="http://schemas.microsoft.com/office/drawing/2014/main" id="{4AB58CFE-218A-4822-8F3E-C174DB82875A}"/>
              </a:ext>
            </a:extLst>
          </p:cNvPr>
          <p:cNvSpPr txBox="1"/>
          <p:nvPr/>
        </p:nvSpPr>
        <p:spPr>
          <a:xfrm>
            <a:off x="4412672" y="878647"/>
            <a:ext cx="103502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Platform </a:t>
            </a:r>
          </a:p>
        </p:txBody>
      </p:sp>
      <p:sp>
        <p:nvSpPr>
          <p:cNvPr id="36" name="TextBox 35">
            <a:extLst>
              <a:ext uri="{FF2B5EF4-FFF2-40B4-BE49-F238E27FC236}">
                <a16:creationId xmlns:a16="http://schemas.microsoft.com/office/drawing/2014/main" id="{420ADCC9-EA12-4EC0-BA97-1A948E196E12}"/>
              </a:ext>
            </a:extLst>
          </p:cNvPr>
          <p:cNvSpPr txBox="1"/>
          <p:nvPr/>
        </p:nvSpPr>
        <p:spPr>
          <a:xfrm>
            <a:off x="8630419" y="878647"/>
            <a:ext cx="116224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Workload </a:t>
            </a:r>
          </a:p>
        </p:txBody>
      </p:sp>
      <p:cxnSp>
        <p:nvCxnSpPr>
          <p:cNvPr id="6" name="Straight Connector 5">
            <a:extLst>
              <a:ext uri="{FF2B5EF4-FFF2-40B4-BE49-F238E27FC236}">
                <a16:creationId xmlns:a16="http://schemas.microsoft.com/office/drawing/2014/main" id="{57A9BED3-6E66-4AF0-BF3B-C609349D5FBD}"/>
              </a:ext>
            </a:extLst>
          </p:cNvPr>
          <p:cNvCxnSpPr>
            <a:cxnSpLocks/>
          </p:cNvCxnSpPr>
          <p:nvPr/>
        </p:nvCxnSpPr>
        <p:spPr>
          <a:xfrm>
            <a:off x="3422594"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1A6DA0B-0FB2-4967-9B99-68FEF2E21158}"/>
              </a:ext>
            </a:extLst>
          </p:cNvPr>
          <p:cNvCxnSpPr>
            <a:cxnSpLocks/>
          </p:cNvCxnSpPr>
          <p:nvPr/>
        </p:nvCxnSpPr>
        <p:spPr>
          <a:xfrm>
            <a:off x="6429035"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 name="Rectangle 8">
            <a:extLst>
              <a:ext uri="{FF2B5EF4-FFF2-40B4-BE49-F238E27FC236}">
                <a16:creationId xmlns:a16="http://schemas.microsoft.com/office/drawing/2014/main" id="{183499A2-C913-4337-A3F0-F7E977961FEB}"/>
              </a:ext>
            </a:extLst>
          </p:cNvPr>
          <p:cNvSpPr/>
          <p:nvPr/>
        </p:nvSpPr>
        <p:spPr bwMode="auto">
          <a:xfrm>
            <a:off x="-29690" y="666783"/>
            <a:ext cx="12285023" cy="718070"/>
          </a:xfrm>
          <a:prstGeom prst="rect">
            <a:avLst/>
          </a:prstGeom>
          <a:solidFill>
            <a:schemeClr val="accent6">
              <a:lumMod val="20000"/>
              <a:lumOff val="8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itle 1">
            <a:extLst>
              <a:ext uri="{FF2B5EF4-FFF2-40B4-BE49-F238E27FC236}">
                <a16:creationId xmlns:a16="http://schemas.microsoft.com/office/drawing/2014/main" id="{7E6F4BEC-2C8B-4F77-8AFF-A299340EA196}"/>
              </a:ext>
            </a:extLst>
          </p:cNvPr>
          <p:cNvSpPr>
            <a:spLocks noGrp="1"/>
          </p:cNvSpPr>
          <p:nvPr>
            <p:ph type="title"/>
          </p:nvPr>
        </p:nvSpPr>
        <p:spPr>
          <a:xfrm>
            <a:off x="48490" y="19548"/>
            <a:ext cx="10970029" cy="553998"/>
          </a:xfrm>
        </p:spPr>
        <p:txBody>
          <a:bodyPr>
            <a:noAutofit/>
          </a:bodyPr>
          <a:lstStyle/>
          <a:p>
            <a:r>
              <a:rPr lang="en-US" sz="4000">
                <a:latin typeface="Segoe UI Semibold" panose="020B0702040204020203" pitchFamily="34" charset="0"/>
                <a:cs typeface="Segoe UI Semibold" panose="020B0702040204020203" pitchFamily="34" charset="0"/>
              </a:rPr>
              <a:t>Microsoft Cloud Adoption Framework</a:t>
            </a:r>
          </a:p>
        </p:txBody>
      </p:sp>
      <p:sp>
        <p:nvSpPr>
          <p:cNvPr id="2" name="Rectangle 1">
            <a:extLst>
              <a:ext uri="{FF2B5EF4-FFF2-40B4-BE49-F238E27FC236}">
                <a16:creationId xmlns:a16="http://schemas.microsoft.com/office/drawing/2014/main" id="{66BFB2E5-0122-4C1B-ACD8-F150EBF51848}"/>
              </a:ext>
            </a:extLst>
          </p:cNvPr>
          <p:cNvSpPr/>
          <p:nvPr/>
        </p:nvSpPr>
        <p:spPr>
          <a:xfrm>
            <a:off x="3445934" y="1467820"/>
            <a:ext cx="2983101" cy="48389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9703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3FA7E5-53D0-40C6-A350-7B9B13C7E40D}"/>
              </a:ext>
            </a:extLst>
          </p:cNvPr>
          <p:cNvSpPr>
            <a:spLocks noGrp="1"/>
          </p:cNvSpPr>
          <p:nvPr>
            <p:ph type="title"/>
          </p:nvPr>
        </p:nvSpPr>
        <p:spPr>
          <a:xfrm>
            <a:off x="453683" y="265714"/>
            <a:ext cx="10515600" cy="553998"/>
          </a:xfrm>
        </p:spPr>
        <p:txBody>
          <a:bodyPr/>
          <a:lstStyle/>
          <a:p>
            <a:r>
              <a:rPr lang="en-US"/>
              <a:t>Enterprise-scale?</a:t>
            </a:r>
          </a:p>
        </p:txBody>
      </p:sp>
      <p:graphicFrame>
        <p:nvGraphicFramePr>
          <p:cNvPr id="6" name="Content Placeholder 5">
            <a:extLst>
              <a:ext uri="{FF2B5EF4-FFF2-40B4-BE49-F238E27FC236}">
                <a16:creationId xmlns:a16="http://schemas.microsoft.com/office/drawing/2014/main" id="{05A25CFE-4BA1-4EF8-9266-D299FDC3FB22}"/>
              </a:ext>
            </a:extLst>
          </p:cNvPr>
          <p:cNvGraphicFramePr>
            <a:graphicFrameLocks noGrp="1"/>
          </p:cNvGraphicFramePr>
          <p:nvPr>
            <p:ph idx="1"/>
          </p:nvPr>
        </p:nvGraphicFramePr>
        <p:xfrm>
          <a:off x="960119" y="3888377"/>
          <a:ext cx="10271761" cy="2645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EA9DDC01-F499-4E4E-A050-DEEE32BE28E0}"/>
              </a:ext>
            </a:extLst>
          </p:cNvPr>
          <p:cNvSpPr/>
          <p:nvPr/>
        </p:nvSpPr>
        <p:spPr>
          <a:xfrm>
            <a:off x="1582140" y="1258277"/>
            <a:ext cx="9027720" cy="242081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E4EF492-B575-4C73-886F-022CDCE06D96}"/>
              </a:ext>
            </a:extLst>
          </p:cNvPr>
          <p:cNvSpPr txBox="1"/>
          <p:nvPr/>
        </p:nvSpPr>
        <p:spPr>
          <a:xfrm>
            <a:off x="818049" y="935778"/>
            <a:ext cx="10920268" cy="923330"/>
          </a:xfrm>
          <a:prstGeom prst="rect">
            <a:avLst/>
          </a:prstGeom>
          <a:noFill/>
        </p:spPr>
        <p:txBody>
          <a:bodyPr wrap="square" rtlCol="0">
            <a:spAutoFit/>
          </a:bodyPr>
          <a:lstStyle/>
          <a:p>
            <a:r>
              <a:rPr lang="en-US" b="1"/>
              <a:t>Enterprise-scale</a:t>
            </a:r>
            <a:r>
              <a:rPr lang="en-US"/>
              <a:t> is an </a:t>
            </a:r>
            <a:r>
              <a:rPr lang="en-US" b="1">
                <a:solidFill>
                  <a:schemeClr val="accent1"/>
                </a:solidFill>
              </a:rPr>
              <a:t>architecture approach and</a:t>
            </a:r>
            <a:r>
              <a:rPr lang="en-US">
                <a:solidFill>
                  <a:schemeClr val="accent1"/>
                </a:solidFill>
              </a:rPr>
              <a:t> </a:t>
            </a:r>
            <a:r>
              <a:rPr lang="en-US" b="1">
                <a:solidFill>
                  <a:schemeClr val="accent1"/>
                </a:solidFill>
              </a:rPr>
              <a:t>reference implementation</a:t>
            </a:r>
            <a:r>
              <a:rPr lang="en-US">
                <a:solidFill>
                  <a:schemeClr val="accent1"/>
                </a:solidFill>
              </a:rPr>
              <a:t> </a:t>
            </a:r>
            <a:r>
              <a:rPr lang="en-US"/>
              <a:t>that enables effective </a:t>
            </a:r>
            <a:r>
              <a:rPr lang="en-US" b="1">
                <a:solidFill>
                  <a:schemeClr val="accent1"/>
                </a:solidFill>
              </a:rPr>
              <a:t>construction</a:t>
            </a:r>
            <a:r>
              <a:rPr lang="en-US"/>
              <a:t> and </a:t>
            </a:r>
            <a:r>
              <a:rPr lang="en-US" b="1">
                <a:solidFill>
                  <a:schemeClr val="accent1"/>
                </a:solidFill>
              </a:rPr>
              <a:t>operationalization</a:t>
            </a:r>
            <a:r>
              <a:rPr lang="en-US"/>
              <a:t> of landing zones on Azure, at scale and </a:t>
            </a:r>
            <a:r>
              <a:rPr lang="en-US" b="1">
                <a:solidFill>
                  <a:schemeClr val="accent1"/>
                </a:solidFill>
              </a:rPr>
              <a:t>aligned</a:t>
            </a:r>
            <a:r>
              <a:rPr lang="en-US"/>
              <a:t> with </a:t>
            </a:r>
            <a:r>
              <a:rPr lang="en-US" b="1">
                <a:solidFill>
                  <a:schemeClr val="accent1"/>
                </a:solidFill>
              </a:rPr>
              <a:t>Azure Roadmap </a:t>
            </a:r>
            <a:r>
              <a:rPr lang="en-US"/>
              <a:t>and </a:t>
            </a:r>
            <a:r>
              <a:rPr lang="en-US" b="1">
                <a:solidFill>
                  <a:schemeClr val="accent1"/>
                </a:solidFill>
              </a:rPr>
              <a:t>Microsoft</a:t>
            </a:r>
            <a:r>
              <a:rPr lang="en-US"/>
              <a:t> </a:t>
            </a:r>
            <a:r>
              <a:rPr lang="en-US" b="1">
                <a:solidFill>
                  <a:schemeClr val="accent1"/>
                </a:solidFill>
              </a:rPr>
              <a:t>Cloud Adoption Framework for Azure</a:t>
            </a:r>
            <a:r>
              <a:rPr lang="en-US"/>
              <a:t>.</a:t>
            </a:r>
            <a:endParaRPr lang="en-US" sz="2400"/>
          </a:p>
        </p:txBody>
      </p:sp>
      <p:sp>
        <p:nvSpPr>
          <p:cNvPr id="11" name="Text Placeholder 5">
            <a:extLst>
              <a:ext uri="{FF2B5EF4-FFF2-40B4-BE49-F238E27FC236}">
                <a16:creationId xmlns:a16="http://schemas.microsoft.com/office/drawing/2014/main" id="{A4C32A7E-5BFE-44B1-B51D-371F91E51223}"/>
              </a:ext>
            </a:extLst>
          </p:cNvPr>
          <p:cNvSpPr txBox="1">
            <a:spLocks/>
          </p:cNvSpPr>
          <p:nvPr/>
        </p:nvSpPr>
        <p:spPr>
          <a:xfrm>
            <a:off x="1696275" y="2228672"/>
            <a:ext cx="2824862" cy="1200329"/>
          </a:xfrm>
          <a:prstGeom prst="rect">
            <a:avLst/>
          </a:prstGeom>
        </p:spPr>
        <p:txBody>
          <a:bodyPr vert="horz" wrap="square" lIns="0" tIns="0" rIns="0" bIns="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1800" b="1">
                <a:solidFill>
                  <a:schemeClr val="tx1"/>
                </a:solidFill>
                <a:cs typeface="Segoe UI Semilight"/>
              </a:rPr>
              <a:t>Authoritative </a:t>
            </a:r>
            <a:br>
              <a:rPr lang="en-GB" sz="1800">
                <a:cs typeface="Segoe UI Semilight"/>
              </a:rPr>
            </a:br>
            <a:r>
              <a:rPr lang="en-GB" sz="1800">
                <a:solidFill>
                  <a:schemeClr val="tx1"/>
                </a:solidFill>
                <a:cs typeface="Segoe UI Semilight"/>
              </a:rPr>
              <a:t>Provides holistic design decision framework for Azure Platform.</a:t>
            </a:r>
          </a:p>
        </p:txBody>
      </p:sp>
      <p:sp>
        <p:nvSpPr>
          <p:cNvPr id="13" name="Rectangle 12">
            <a:extLst>
              <a:ext uri="{FF2B5EF4-FFF2-40B4-BE49-F238E27FC236}">
                <a16:creationId xmlns:a16="http://schemas.microsoft.com/office/drawing/2014/main" id="{5B13AB83-968B-40E7-B792-E9029010F9A2}"/>
              </a:ext>
            </a:extLst>
          </p:cNvPr>
          <p:cNvSpPr/>
          <p:nvPr/>
        </p:nvSpPr>
        <p:spPr>
          <a:xfrm>
            <a:off x="4740637" y="2228672"/>
            <a:ext cx="2824862" cy="1200329"/>
          </a:xfrm>
          <a:prstGeom prst="rect">
            <a:avLst/>
          </a:prstGeom>
        </p:spPr>
        <p:txBody>
          <a:bodyPr wrap="square" anchor="ctr">
            <a:spAutoFit/>
          </a:bodyPr>
          <a:lstStyle/>
          <a:p>
            <a:pPr algn="ctr"/>
            <a:r>
              <a:rPr lang="en-GB" b="1">
                <a:cs typeface="Segoe UI Semilight"/>
              </a:rPr>
              <a:t>Proven</a:t>
            </a:r>
            <a:r>
              <a:rPr lang="en-GB">
                <a:cs typeface="Segoe UI Semilight"/>
              </a:rPr>
              <a:t> </a:t>
            </a:r>
          </a:p>
          <a:p>
            <a:pPr algn="ctr"/>
            <a:r>
              <a:rPr lang="en-GB">
                <a:cs typeface="Segoe UI Semilight"/>
              </a:rPr>
              <a:t>Based on success of large-scale migration projects at-scale.</a:t>
            </a:r>
          </a:p>
        </p:txBody>
      </p:sp>
      <p:sp>
        <p:nvSpPr>
          <p:cNvPr id="14" name="Rectangle 13">
            <a:extLst>
              <a:ext uri="{FF2B5EF4-FFF2-40B4-BE49-F238E27FC236}">
                <a16:creationId xmlns:a16="http://schemas.microsoft.com/office/drawing/2014/main" id="{F3A35DE8-2B6C-4AE4-9BDE-F5900F4D8233}"/>
              </a:ext>
            </a:extLst>
          </p:cNvPr>
          <p:cNvSpPr/>
          <p:nvPr/>
        </p:nvSpPr>
        <p:spPr>
          <a:xfrm>
            <a:off x="7784998" y="2228672"/>
            <a:ext cx="2824862" cy="1200329"/>
          </a:xfrm>
          <a:prstGeom prst="rect">
            <a:avLst/>
          </a:prstGeom>
        </p:spPr>
        <p:txBody>
          <a:bodyPr wrap="square" anchor="ctr">
            <a:spAutoFit/>
          </a:bodyPr>
          <a:lstStyle/>
          <a:p>
            <a:pPr algn="ctr"/>
            <a:r>
              <a:rPr lang="en-GB" b="1">
                <a:cs typeface="Segoe UI Semilight"/>
              </a:rPr>
              <a:t>Prescriptive</a:t>
            </a:r>
            <a:r>
              <a:rPr lang="en-GB">
                <a:cs typeface="Segoe UI Semilight"/>
              </a:rPr>
              <a:t> </a:t>
            </a:r>
            <a:br>
              <a:rPr lang="en-GB">
                <a:cs typeface="Segoe UI Semilight"/>
              </a:rPr>
            </a:br>
            <a:r>
              <a:rPr lang="en-GB">
                <a:cs typeface="Segoe UI Semilight"/>
              </a:rPr>
              <a:t>Apply this on "Monday Morning" in your Azure environment.</a:t>
            </a:r>
          </a:p>
        </p:txBody>
      </p:sp>
    </p:spTree>
    <p:extLst>
      <p:ext uri="{BB962C8B-B14F-4D97-AF65-F5344CB8AC3E}">
        <p14:creationId xmlns:p14="http://schemas.microsoft.com/office/powerpoint/2010/main" val="3085138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6D4EB4C-6AAD-4038-B8AA-A2BD7AC657ED}"/>
              </a:ext>
            </a:extLst>
          </p:cNvPr>
          <p:cNvPicPr>
            <a:picLocks noGrp="1" noChangeAspect="1"/>
          </p:cNvPicPr>
          <p:nvPr>
            <p:ph type="pic" sz="quarter" idx="4294967295"/>
          </p:nvPr>
        </p:nvPicPr>
        <p:blipFill rotWithShape="1">
          <a:blip r:embed="rId3"/>
          <a:stretch/>
        </p:blipFill>
        <p:spPr>
          <a:xfrm>
            <a:off x="4789914" y="1921009"/>
            <a:ext cx="6858000" cy="3651250"/>
          </a:xfrm>
          <a:prstGeom prst="rect">
            <a:avLst/>
          </a:prstGeom>
          <a:noFill/>
        </p:spPr>
      </p:pic>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a:t>Enterprise-scale landing zone(s)</a:t>
            </a:r>
            <a:br>
              <a:rPr lang="en-GB"/>
            </a:br>
            <a:br>
              <a:rPr lang="en-GB" sz="2200">
                <a:latin typeface="+mn-lt"/>
              </a:rPr>
            </a:br>
            <a:r>
              <a:rPr lang="en-GB" sz="2200">
                <a:latin typeface="+mn-lt"/>
              </a:rPr>
              <a:t>The principle purpose of the “Landing Zone” is therefore to ensure that when an application or workload lands on Azure, the required “plumbing” is already in place, providing greater agility and compliance with enterprise security and governance requirements.</a:t>
            </a:r>
          </a:p>
        </p:txBody>
      </p:sp>
    </p:spTree>
    <p:extLst>
      <p:ext uri="{BB962C8B-B14F-4D97-AF65-F5344CB8AC3E}">
        <p14:creationId xmlns:p14="http://schemas.microsoft.com/office/powerpoint/2010/main" val="248017210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t>Enterprise-scale Design Principles</a:t>
            </a:r>
            <a:endParaRPr lang="en-GB" sz="3600" b="1"/>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7788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graphicEl>
                                              <a:dgm id="{51145009-1BA3-45CD-AFCD-EF9913C854E0}"/>
                                            </p:graphicEl>
                                          </p:spTgt>
                                        </p:tgtEl>
                                        <p:attrNameLst>
                                          <p:attrName>style.visibility</p:attrName>
                                        </p:attrNameLst>
                                      </p:cBhvr>
                                      <p:to>
                                        <p:strVal val="visible"/>
                                      </p:to>
                                    </p:set>
                                    <p:anim calcmode="lin" valueType="num">
                                      <p:cBhvr additive="base">
                                        <p:cTn id="7" dur="500" fill="hold"/>
                                        <p:tgtEl>
                                          <p:spTgt spid="9">
                                            <p:graphicEl>
                                              <a:dgm id="{51145009-1BA3-45CD-AFCD-EF9913C854E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graphicEl>
                                              <a:dgm id="{51145009-1BA3-45CD-AFCD-EF9913C854E0}"/>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graphicEl>
                                              <a:dgm id="{FBA1EFB4-1D21-47C7-A630-9ACE0C0BC95C}"/>
                                            </p:graphicEl>
                                          </p:spTgt>
                                        </p:tgtEl>
                                        <p:attrNameLst>
                                          <p:attrName>style.visibility</p:attrName>
                                        </p:attrNameLst>
                                      </p:cBhvr>
                                      <p:to>
                                        <p:strVal val="visible"/>
                                      </p:to>
                                    </p:set>
                                    <p:anim calcmode="lin" valueType="num">
                                      <p:cBhvr additive="base">
                                        <p:cTn id="11" dur="500" fill="hold"/>
                                        <p:tgtEl>
                                          <p:spTgt spid="9">
                                            <p:graphicEl>
                                              <a:dgm id="{FBA1EFB4-1D21-47C7-A630-9ACE0C0BC95C}"/>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graphicEl>
                                              <a:dgm id="{FBA1EFB4-1D21-47C7-A630-9ACE0C0BC95C}"/>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graphicEl>
                                              <a:dgm id="{154EC152-9BCD-4E93-93DE-AB93FEB2C8A8}"/>
                                            </p:graphicEl>
                                          </p:spTgt>
                                        </p:tgtEl>
                                        <p:attrNameLst>
                                          <p:attrName>style.visibility</p:attrName>
                                        </p:attrNameLst>
                                      </p:cBhvr>
                                      <p:to>
                                        <p:strVal val="visible"/>
                                      </p:to>
                                    </p:set>
                                    <p:anim calcmode="lin" valueType="num">
                                      <p:cBhvr additive="base">
                                        <p:cTn id="15" dur="500" fill="hold"/>
                                        <p:tgtEl>
                                          <p:spTgt spid="9">
                                            <p:graphicEl>
                                              <a:dgm id="{154EC152-9BCD-4E93-93DE-AB93FEB2C8A8}"/>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9">
                                            <p:graphicEl>
                                              <a:dgm id="{154EC152-9BCD-4E93-93DE-AB93FEB2C8A8}"/>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9">
                                            <p:graphicEl>
                                              <a:dgm id="{B6CA4A77-9A1D-43CC-A4ED-0479197E21E7}"/>
                                            </p:graphicEl>
                                          </p:spTgt>
                                        </p:tgtEl>
                                        <p:attrNameLst>
                                          <p:attrName>style.visibility</p:attrName>
                                        </p:attrNameLst>
                                      </p:cBhvr>
                                      <p:to>
                                        <p:strVal val="visible"/>
                                      </p:to>
                                    </p:set>
                                    <p:anim calcmode="lin" valueType="num">
                                      <p:cBhvr additive="base">
                                        <p:cTn id="21" dur="500" fill="hold"/>
                                        <p:tgtEl>
                                          <p:spTgt spid="9">
                                            <p:graphicEl>
                                              <a:dgm id="{B6CA4A77-9A1D-43CC-A4ED-0479197E21E7}"/>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9">
                                            <p:graphicEl>
                                              <a:dgm id="{B6CA4A77-9A1D-43CC-A4ED-0479197E21E7}"/>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graphicEl>
                                              <a:dgm id="{841DA7F5-DBEC-48A2-8207-FA74CA80C581}"/>
                                            </p:graphicEl>
                                          </p:spTgt>
                                        </p:tgtEl>
                                        <p:attrNameLst>
                                          <p:attrName>style.visibility</p:attrName>
                                        </p:attrNameLst>
                                      </p:cBhvr>
                                      <p:to>
                                        <p:strVal val="visible"/>
                                      </p:to>
                                    </p:set>
                                    <p:anim calcmode="lin" valueType="num">
                                      <p:cBhvr additive="base">
                                        <p:cTn id="25" dur="500" fill="hold"/>
                                        <p:tgtEl>
                                          <p:spTgt spid="9">
                                            <p:graphicEl>
                                              <a:dgm id="{841DA7F5-DBEC-48A2-8207-FA74CA80C581}"/>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9">
                                            <p:graphicEl>
                                              <a:dgm id="{841DA7F5-DBEC-48A2-8207-FA74CA80C581}"/>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
                                            <p:graphicEl>
                                              <a:dgm id="{8C45CCB6-2EA1-439C-933F-E64FE5909B0A}"/>
                                            </p:graphicEl>
                                          </p:spTgt>
                                        </p:tgtEl>
                                        <p:attrNameLst>
                                          <p:attrName>style.visibility</p:attrName>
                                        </p:attrNameLst>
                                      </p:cBhvr>
                                      <p:to>
                                        <p:strVal val="visible"/>
                                      </p:to>
                                    </p:set>
                                    <p:anim calcmode="lin" valueType="num">
                                      <p:cBhvr additive="base">
                                        <p:cTn id="29" dur="500" fill="hold"/>
                                        <p:tgtEl>
                                          <p:spTgt spid="9">
                                            <p:graphicEl>
                                              <a:dgm id="{8C45CCB6-2EA1-439C-933F-E64FE5909B0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9">
                                            <p:graphicEl>
                                              <a:dgm id="{8C45CCB6-2EA1-439C-933F-E64FE5909B0A}"/>
                                            </p:graphic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graphicEl>
                                              <a:dgm id="{DF4DAF69-1CF3-4319-B01D-9DA860A3FAF8}"/>
                                            </p:graphicEl>
                                          </p:spTgt>
                                        </p:tgtEl>
                                        <p:attrNameLst>
                                          <p:attrName>style.visibility</p:attrName>
                                        </p:attrNameLst>
                                      </p:cBhvr>
                                      <p:to>
                                        <p:strVal val="visible"/>
                                      </p:to>
                                    </p:set>
                                    <p:anim calcmode="lin" valueType="num">
                                      <p:cBhvr additive="base">
                                        <p:cTn id="35" dur="500" fill="hold"/>
                                        <p:tgtEl>
                                          <p:spTgt spid="9">
                                            <p:graphicEl>
                                              <a:dgm id="{DF4DAF69-1CF3-4319-B01D-9DA860A3FAF8}"/>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9">
                                            <p:graphicEl>
                                              <a:dgm id="{DF4DAF69-1CF3-4319-B01D-9DA860A3FAF8}"/>
                                            </p:graphic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graphicEl>
                                              <a:dgm id="{DC46849B-4671-441A-AE42-53F3115AF42C}"/>
                                            </p:graphicEl>
                                          </p:spTgt>
                                        </p:tgtEl>
                                        <p:attrNameLst>
                                          <p:attrName>style.visibility</p:attrName>
                                        </p:attrNameLst>
                                      </p:cBhvr>
                                      <p:to>
                                        <p:strVal val="visible"/>
                                      </p:to>
                                    </p:set>
                                    <p:anim calcmode="lin" valueType="num">
                                      <p:cBhvr additive="base">
                                        <p:cTn id="39" dur="500" fill="hold"/>
                                        <p:tgtEl>
                                          <p:spTgt spid="9">
                                            <p:graphicEl>
                                              <a:dgm id="{DC46849B-4671-441A-AE42-53F3115AF42C}"/>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9">
                                            <p:graphicEl>
                                              <a:dgm id="{DC46849B-4671-441A-AE42-53F3115AF42C}"/>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graphicEl>
                                              <a:dgm id="{07674314-471B-49AF-8329-39732970D0BD}"/>
                                            </p:graphicEl>
                                          </p:spTgt>
                                        </p:tgtEl>
                                        <p:attrNameLst>
                                          <p:attrName>style.visibility</p:attrName>
                                        </p:attrNameLst>
                                      </p:cBhvr>
                                      <p:to>
                                        <p:strVal val="visible"/>
                                      </p:to>
                                    </p:set>
                                    <p:anim calcmode="lin" valueType="num">
                                      <p:cBhvr additive="base">
                                        <p:cTn id="43" dur="500" fill="hold"/>
                                        <p:tgtEl>
                                          <p:spTgt spid="9">
                                            <p:graphicEl>
                                              <a:dgm id="{07674314-471B-49AF-8329-39732970D0BD}"/>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9">
                                            <p:graphicEl>
                                              <a:dgm id="{07674314-471B-49AF-8329-39732970D0BD}"/>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graphicEl>
                                              <a:dgm id="{3991FB7D-8E95-4461-8715-145F84D84788}"/>
                                            </p:graphicEl>
                                          </p:spTgt>
                                        </p:tgtEl>
                                        <p:attrNameLst>
                                          <p:attrName>style.visibility</p:attrName>
                                        </p:attrNameLst>
                                      </p:cBhvr>
                                      <p:to>
                                        <p:strVal val="visible"/>
                                      </p:to>
                                    </p:set>
                                    <p:anim calcmode="lin" valueType="num">
                                      <p:cBhvr additive="base">
                                        <p:cTn id="49" dur="500" fill="hold"/>
                                        <p:tgtEl>
                                          <p:spTgt spid="9">
                                            <p:graphicEl>
                                              <a:dgm id="{3991FB7D-8E95-4461-8715-145F84D84788}"/>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9">
                                            <p:graphicEl>
                                              <a:dgm id="{3991FB7D-8E95-4461-8715-145F84D84788}"/>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9">
                                            <p:graphicEl>
                                              <a:dgm id="{F19F6C5F-588B-4C7B-A883-15F45617186C}"/>
                                            </p:graphicEl>
                                          </p:spTgt>
                                        </p:tgtEl>
                                        <p:attrNameLst>
                                          <p:attrName>style.visibility</p:attrName>
                                        </p:attrNameLst>
                                      </p:cBhvr>
                                      <p:to>
                                        <p:strVal val="visible"/>
                                      </p:to>
                                    </p:set>
                                    <p:anim calcmode="lin" valueType="num">
                                      <p:cBhvr additive="base">
                                        <p:cTn id="53" dur="500" fill="hold"/>
                                        <p:tgtEl>
                                          <p:spTgt spid="9">
                                            <p:graphicEl>
                                              <a:dgm id="{F19F6C5F-588B-4C7B-A883-15F45617186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9">
                                            <p:graphicEl>
                                              <a:dgm id="{F19F6C5F-588B-4C7B-A883-15F45617186C}"/>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
                                            <p:graphicEl>
                                              <a:dgm id="{E1016185-5A65-49F3-B45C-2DEB44B20D41}"/>
                                            </p:graphicEl>
                                          </p:spTgt>
                                        </p:tgtEl>
                                        <p:attrNameLst>
                                          <p:attrName>style.visibility</p:attrName>
                                        </p:attrNameLst>
                                      </p:cBhvr>
                                      <p:to>
                                        <p:strVal val="visible"/>
                                      </p:to>
                                    </p:set>
                                    <p:anim calcmode="lin" valueType="num">
                                      <p:cBhvr additive="base">
                                        <p:cTn id="57" dur="500" fill="hold"/>
                                        <p:tgtEl>
                                          <p:spTgt spid="9">
                                            <p:graphicEl>
                                              <a:dgm id="{E1016185-5A65-49F3-B45C-2DEB44B20D4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9">
                                            <p:graphicEl>
                                              <a:dgm id="{E1016185-5A65-49F3-B45C-2DEB44B20D41}"/>
                                            </p:graphic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9">
                                            <p:graphicEl>
                                              <a:dgm id="{2F66CAA5-C063-4817-A38F-3DE932897A47}"/>
                                            </p:graphicEl>
                                          </p:spTgt>
                                        </p:tgtEl>
                                        <p:attrNameLst>
                                          <p:attrName>style.visibility</p:attrName>
                                        </p:attrNameLst>
                                      </p:cBhvr>
                                      <p:to>
                                        <p:strVal val="visible"/>
                                      </p:to>
                                    </p:set>
                                    <p:anim calcmode="lin" valueType="num">
                                      <p:cBhvr additive="base">
                                        <p:cTn id="63" dur="500" fill="hold"/>
                                        <p:tgtEl>
                                          <p:spTgt spid="9">
                                            <p:graphicEl>
                                              <a:dgm id="{2F66CAA5-C063-4817-A38F-3DE932897A47}"/>
                                            </p:graphicEl>
                                          </p:spTgt>
                                        </p:tgtEl>
                                        <p:attrNameLst>
                                          <p:attrName>ppt_x</p:attrName>
                                        </p:attrNameLst>
                                      </p:cBhvr>
                                      <p:tavLst>
                                        <p:tav tm="0">
                                          <p:val>
                                            <p:strVal val="#ppt_x"/>
                                          </p:val>
                                        </p:tav>
                                        <p:tav tm="100000">
                                          <p:val>
                                            <p:strVal val="#ppt_x"/>
                                          </p:val>
                                        </p:tav>
                                      </p:tavLst>
                                    </p:anim>
                                    <p:anim calcmode="lin" valueType="num">
                                      <p:cBhvr additive="base">
                                        <p:cTn id="64" dur="500" fill="hold"/>
                                        <p:tgtEl>
                                          <p:spTgt spid="9">
                                            <p:graphicEl>
                                              <a:dgm id="{2F66CAA5-C063-4817-A38F-3DE932897A47}"/>
                                            </p:graphicEl>
                                          </p:spTgt>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9">
                                            <p:graphicEl>
                                              <a:dgm id="{2A360208-127A-4D51-A423-56AB6D5AED5D}"/>
                                            </p:graphicEl>
                                          </p:spTgt>
                                        </p:tgtEl>
                                        <p:attrNameLst>
                                          <p:attrName>style.visibility</p:attrName>
                                        </p:attrNameLst>
                                      </p:cBhvr>
                                      <p:to>
                                        <p:strVal val="visible"/>
                                      </p:to>
                                    </p:set>
                                    <p:anim calcmode="lin" valueType="num">
                                      <p:cBhvr additive="base">
                                        <p:cTn id="67" dur="500" fill="hold"/>
                                        <p:tgtEl>
                                          <p:spTgt spid="9">
                                            <p:graphicEl>
                                              <a:dgm id="{2A360208-127A-4D51-A423-56AB6D5AED5D}"/>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9">
                                            <p:graphicEl>
                                              <a:dgm id="{2A360208-127A-4D51-A423-56AB6D5AED5D}"/>
                                            </p:graphicEl>
                                          </p:spTgt>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graphicEl>
                                              <a:dgm id="{A53306D9-8CFF-4681-B489-4DA19301FBED}"/>
                                            </p:graphicEl>
                                          </p:spTgt>
                                        </p:tgtEl>
                                        <p:attrNameLst>
                                          <p:attrName>style.visibility</p:attrName>
                                        </p:attrNameLst>
                                      </p:cBhvr>
                                      <p:to>
                                        <p:strVal val="visible"/>
                                      </p:to>
                                    </p:set>
                                    <p:anim calcmode="lin" valueType="num">
                                      <p:cBhvr additive="base">
                                        <p:cTn id="71" dur="500" fill="hold"/>
                                        <p:tgtEl>
                                          <p:spTgt spid="9">
                                            <p:graphicEl>
                                              <a:dgm id="{A53306D9-8CFF-4681-B489-4DA19301FBED}"/>
                                            </p:graphicEl>
                                          </p:spTgt>
                                        </p:tgtEl>
                                        <p:attrNameLst>
                                          <p:attrName>ppt_x</p:attrName>
                                        </p:attrNameLst>
                                      </p:cBhvr>
                                      <p:tavLst>
                                        <p:tav tm="0">
                                          <p:val>
                                            <p:strVal val="#ppt_x"/>
                                          </p:val>
                                        </p:tav>
                                        <p:tav tm="100000">
                                          <p:val>
                                            <p:strVal val="#ppt_x"/>
                                          </p:val>
                                        </p:tav>
                                      </p:tavLst>
                                    </p:anim>
                                    <p:anim calcmode="lin" valueType="num">
                                      <p:cBhvr additive="base">
                                        <p:cTn id="72" dur="500" fill="hold"/>
                                        <p:tgtEl>
                                          <p:spTgt spid="9">
                                            <p:graphicEl>
                                              <a:dgm id="{A53306D9-8CFF-4681-B489-4DA19301FBED}"/>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D9B8-B16E-4DFB-A8DC-1D58D89A70E2}"/>
              </a:ext>
            </a:extLst>
          </p:cNvPr>
          <p:cNvSpPr>
            <a:spLocks noGrp="1"/>
          </p:cNvSpPr>
          <p:nvPr>
            <p:ph type="title"/>
          </p:nvPr>
        </p:nvSpPr>
        <p:spPr/>
        <p:txBody>
          <a:bodyPr/>
          <a:lstStyle/>
          <a:p>
            <a:r>
              <a:rPr lang="en-US"/>
              <a:t>Show n’ Tell</a:t>
            </a:r>
          </a:p>
        </p:txBody>
      </p:sp>
      <p:sp>
        <p:nvSpPr>
          <p:cNvPr id="6" name="Text Placeholder 5">
            <a:extLst>
              <a:ext uri="{FF2B5EF4-FFF2-40B4-BE49-F238E27FC236}">
                <a16:creationId xmlns:a16="http://schemas.microsoft.com/office/drawing/2014/main" id="{BA73F884-CA57-4C79-B1B2-7FF3666639CA}"/>
              </a:ext>
            </a:extLst>
          </p:cNvPr>
          <p:cNvSpPr>
            <a:spLocks noGrp="1"/>
          </p:cNvSpPr>
          <p:nvPr>
            <p:ph type="body" sz="quarter" idx="10"/>
          </p:nvPr>
        </p:nvSpPr>
        <p:spPr>
          <a:xfrm>
            <a:off x="586390" y="1434369"/>
            <a:ext cx="11018520" cy="3198440"/>
          </a:xfrm>
        </p:spPr>
        <p:txBody>
          <a:bodyPr/>
          <a:lstStyle/>
          <a:p>
            <a:r>
              <a:rPr lang="en-US"/>
              <a:t>Enterprise-Scale in the Cloud Adoption Framework</a:t>
            </a:r>
          </a:p>
          <a:p>
            <a:endParaRPr lang="en-US"/>
          </a:p>
          <a:p>
            <a:r>
              <a:rPr lang="en-US"/>
              <a:t>Azure Policy</a:t>
            </a:r>
          </a:p>
          <a:p>
            <a:endParaRPr lang="en-US"/>
          </a:p>
          <a:p>
            <a:r>
              <a:rPr lang="en-US"/>
              <a:t>Azure Blueprints</a:t>
            </a:r>
          </a:p>
          <a:p>
            <a:endParaRPr lang="en-US"/>
          </a:p>
          <a:p>
            <a:r>
              <a:rPr lang="en-US"/>
              <a:t>Azure Cost Management</a:t>
            </a:r>
          </a:p>
          <a:p>
            <a:endParaRPr lang="en-US"/>
          </a:p>
          <a:p>
            <a:endParaRPr lang="en-US"/>
          </a:p>
        </p:txBody>
      </p:sp>
    </p:spTree>
    <p:extLst>
      <p:ext uri="{BB962C8B-B14F-4D97-AF65-F5344CB8AC3E}">
        <p14:creationId xmlns:p14="http://schemas.microsoft.com/office/powerpoint/2010/main" val="197450066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3.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TotalTime>
  <Words>1059</Words>
  <Application>Microsoft Office PowerPoint</Application>
  <PresentationFormat>Widescreen</PresentationFormat>
  <Paragraphs>176</Paragraphs>
  <Slides>11</Slides>
  <Notes>4</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1</vt:i4>
      </vt:variant>
      <vt:variant>
        <vt:lpstr>Slide Titles</vt:lpstr>
      </vt:variant>
      <vt:variant>
        <vt:i4>11</vt:i4>
      </vt:variant>
    </vt:vector>
  </HeadingPairs>
  <TitlesOfParts>
    <vt:vector size="25" baseType="lpstr">
      <vt:lpstr>Arial</vt:lpstr>
      <vt:lpstr>Calibri</vt:lpstr>
      <vt:lpstr>Calibri Light</vt:lpstr>
      <vt:lpstr>Consolas</vt:lpstr>
      <vt:lpstr>Segoe UI</vt:lpstr>
      <vt:lpstr>Segoe UI Semibold</vt:lpstr>
      <vt:lpstr>Segoe UI Semilight</vt:lpstr>
      <vt:lpstr>Times New Roman</vt:lpstr>
      <vt:lpstr>Wingdings</vt:lpstr>
      <vt:lpstr>Office Theme</vt:lpstr>
      <vt:lpstr>Customer Success 2019 </vt:lpstr>
      <vt:lpstr>9-51120_Microsoft_Ready_Template_Light</vt:lpstr>
      <vt:lpstr>9-51052_Microsoft_Ready_Template_Light</vt:lpstr>
      <vt:lpstr>think-cell Slide</vt:lpstr>
      <vt:lpstr>Cloud Adoption Framework</vt:lpstr>
      <vt:lpstr>Agenda</vt:lpstr>
      <vt:lpstr>The phases to livability – building your home</vt:lpstr>
      <vt:lpstr>Azure</vt:lpstr>
      <vt:lpstr>Microsoft Cloud Adoption Framework</vt:lpstr>
      <vt:lpstr>Enterprise-scale?</vt:lpstr>
      <vt:lpstr>Enterprise-scale landing zone(s)  The principle purpose of the “Landing Zone” is therefore to ensure that when an application or workload lands on Azure, the required “plumbing” is already in place, providing greater agility and compliance with enterprise security and governance requirements.</vt:lpstr>
      <vt:lpstr>Enterprise-scale Design Principles</vt:lpstr>
      <vt:lpstr>Show n’ Tell</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dc:title>
  <dc:creator>Matthew Calder</dc:creator>
  <cp:lastModifiedBy>Matthew Calder</cp:lastModifiedBy>
  <cp:revision>1</cp:revision>
  <dcterms:created xsi:type="dcterms:W3CDTF">2021-01-20T18:25:17Z</dcterms:created>
  <dcterms:modified xsi:type="dcterms:W3CDTF">2021-01-20T18:26:27Z</dcterms:modified>
</cp:coreProperties>
</file>